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</p:sldIdLst>
  <p:sldSz cy="13716000" cx="24384000"/>
  <p:notesSz cx="6858000" cy="9144000"/>
  <p:embeddedFontLst>
    <p:embeddedFont>
      <p:font typeface="Helvetica Neue"/>
      <p:regular r:id="rId75"/>
      <p:bold r:id="rId76"/>
      <p:italic r:id="rId77"/>
      <p:boldItalic r:id="rId78"/>
    </p:embeddedFont>
    <p:embeddedFont>
      <p:font typeface="Single Day"/>
      <p:regular r:id="rId79"/>
    </p:embeddedFont>
    <p:embeddedFont>
      <p:font typeface="Helvetica Neue Light"/>
      <p:regular r:id="rId80"/>
      <p:bold r:id="rId81"/>
      <p:italic r:id="rId82"/>
      <p:boldItalic r:id="rId8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84" roundtripDataSignature="AMtx7mgyqVGgKMAx2PaQaOJD8ahfh05u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84" Type="http://customschemas.google.com/relationships/presentationmetadata" Target="metadata"/><Relationship Id="rId83" Type="http://schemas.openxmlformats.org/officeDocument/2006/relationships/font" Target="fonts/HelveticaNeueLight-boldItalic.fntdata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80" Type="http://schemas.openxmlformats.org/officeDocument/2006/relationships/font" Target="fonts/HelveticaNeueLight-regular.fntdata"/><Relationship Id="rId82" Type="http://schemas.openxmlformats.org/officeDocument/2006/relationships/font" Target="fonts/HelveticaNeueLight-italic.fntdata"/><Relationship Id="rId81" Type="http://schemas.openxmlformats.org/officeDocument/2006/relationships/font" Target="fonts/HelveticaNeue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31" Type="http://schemas.openxmlformats.org/officeDocument/2006/relationships/slide" Target="slides/slide27.xml"/><Relationship Id="rId75" Type="http://schemas.openxmlformats.org/officeDocument/2006/relationships/font" Target="fonts/HelveticaNeue-regular.fntdata"/><Relationship Id="rId30" Type="http://schemas.openxmlformats.org/officeDocument/2006/relationships/slide" Target="slides/slide26.xml"/><Relationship Id="rId74" Type="http://schemas.openxmlformats.org/officeDocument/2006/relationships/slide" Target="slides/slide70.xml"/><Relationship Id="rId33" Type="http://schemas.openxmlformats.org/officeDocument/2006/relationships/slide" Target="slides/slide29.xml"/><Relationship Id="rId77" Type="http://schemas.openxmlformats.org/officeDocument/2006/relationships/font" Target="fonts/HelveticaNeue-italic.fntdata"/><Relationship Id="rId32" Type="http://schemas.openxmlformats.org/officeDocument/2006/relationships/slide" Target="slides/slide28.xml"/><Relationship Id="rId76" Type="http://schemas.openxmlformats.org/officeDocument/2006/relationships/font" Target="fonts/HelveticaNeue-bold.fntdata"/><Relationship Id="rId35" Type="http://schemas.openxmlformats.org/officeDocument/2006/relationships/slide" Target="slides/slide31.xml"/><Relationship Id="rId79" Type="http://schemas.openxmlformats.org/officeDocument/2006/relationships/font" Target="fonts/SingleDay-regular.fntdata"/><Relationship Id="rId34" Type="http://schemas.openxmlformats.org/officeDocument/2006/relationships/slide" Target="slides/slide30.xml"/><Relationship Id="rId78" Type="http://schemas.openxmlformats.org/officeDocument/2006/relationships/font" Target="fonts/HelveticaNeue-boldItalic.fntdata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20" Type="http://schemas.openxmlformats.org/officeDocument/2006/relationships/slide" Target="slides/slide16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22" Type="http://schemas.openxmlformats.org/officeDocument/2006/relationships/slide" Target="slides/slide18.xml"/><Relationship Id="rId66" Type="http://schemas.openxmlformats.org/officeDocument/2006/relationships/slide" Target="slides/slide62.xml"/><Relationship Id="rId21" Type="http://schemas.openxmlformats.org/officeDocument/2006/relationships/slide" Target="slides/slide17.xml"/><Relationship Id="rId65" Type="http://schemas.openxmlformats.org/officeDocument/2006/relationships/slide" Target="slides/slide61.xml"/><Relationship Id="rId24" Type="http://schemas.openxmlformats.org/officeDocument/2006/relationships/slide" Target="slides/slide20.xml"/><Relationship Id="rId68" Type="http://schemas.openxmlformats.org/officeDocument/2006/relationships/slide" Target="slides/slide64.xml"/><Relationship Id="rId23" Type="http://schemas.openxmlformats.org/officeDocument/2006/relationships/slide" Target="slides/slide19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slide" Target="slides/slide6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opentutorials.org/course/3084" TargetMode="External"/><Relationship Id="rId3" Type="http://schemas.openxmlformats.org/officeDocument/2006/relationships/hyperlink" Target="https://www.inflearn.com/course/%EC%9B%B9%EA%B0%9C%EB%B0%9C-%EC%9E%85%EB%AC%B8-%EC%9D%B8%ED%94%84%EB%9F%B0-%EC%98%A4%EB%A6%AC%EC%A7%80%EB%84%90#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opentutorials.org/course/3086/18318" TargetMode="External"/><Relationship Id="rId3" Type="http://schemas.openxmlformats.org/officeDocument/2006/relationships/hyperlink" Target="https://www.inflearn.com/course/%EC%9B%B9%EA%B0%9C%EB%B0%9C-%EC%9E%85%EB%AC%B8-%EC%9D%B8%ED%94%84%EB%9F%B0-%EC%98%A4%EB%A6%AC%EC%A7%80%EB%84%90#" TargetMode="Externa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mozilla.org/ko/docs/Learn/CSS/Building_blocks/%EC%84%A0%ED%83%9D%EC%9E%90" TargetMode="Externa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mozilla.org/ko/docs/Learn/CSS/Building_blocks/%EC%84%A0%ED%83%9D%EC%9E%90" TargetMode="Externa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a2608c5b5c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a2608c5b5c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2608c5b5c_2_1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3" name="Google Shape;203;ga2608c5b5c_2_1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2608c5b5c_2_9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5" name="Google Shape;215;ga2608c5b5c_2_9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7" name="Google Shape;227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ac8ac1c2fc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ac8ac1c2fc_1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a2608c5b5c_2_1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5" name="Google Shape;245;ga2608c5b5c_2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1" name="Google Shape;25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ac3f0b4772_2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7" name="Google Shape;267;gac3f0b4772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ac3f0b4772_2_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ac3f0b4772_2_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ac79573ec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ac79573ec9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c3f0b4772_2_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1100">
                <a:solidFill>
                  <a:srgbClr val="111518"/>
                </a:solidFill>
                <a:latin typeface="Arial"/>
                <a:ea typeface="Arial"/>
                <a:cs typeface="Arial"/>
                <a:sym typeface="Arial"/>
              </a:rPr>
              <a:t>참고 자료</a:t>
            </a:r>
            <a:endParaRPr sz="1100">
              <a:solidFill>
                <a:srgbClr val="11151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1100"/>
              <a:buChar char="-"/>
            </a:pP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생활코딩</a:t>
            </a:r>
            <a:endParaRPr sz="1100">
              <a:solidFill>
                <a:srgbClr val="11151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1100"/>
              <a:buChar char="-"/>
            </a:pP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인프런</a:t>
            </a:r>
            <a:endParaRPr sz="100"/>
          </a:p>
        </p:txBody>
      </p:sp>
      <p:sp>
        <p:nvSpPr>
          <p:cNvPr id="291" name="Google Shape;291;gac3f0b4772_2_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a2608c8239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0" name="Google Shape;300;ga2608c8239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c795d8d8e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4" name="Google Shape;314;gac795d8d8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ac66ce2145_0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4" name="Google Shape;324;gac66ce2145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ac795d8d8e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3" name="Google Shape;333;gac795d8d8e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acb27fe768_0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3" name="Google Shape;343;gacb27fe768_0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acb27fe768_0_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3" name="Google Shape;353;gacb27fe768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acb27fe768_0_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3" name="Google Shape;363;gacb27fe768_0_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acb27fe768_0_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4" name="Google Shape;374;gacb27fe768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a2608c5b5c_0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ga2608c5b5c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acb27fe768_0_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acb27fe768_0_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ac3f0b4772_2_1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1100">
                <a:solidFill>
                  <a:srgbClr val="111518"/>
                </a:solidFill>
                <a:latin typeface="Arial"/>
                <a:ea typeface="Arial"/>
                <a:cs typeface="Arial"/>
                <a:sym typeface="Arial"/>
              </a:rPr>
              <a:t>참고 자료</a:t>
            </a:r>
            <a:endParaRPr sz="1100">
              <a:solidFill>
                <a:srgbClr val="11151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1100"/>
              <a:buChar char="-"/>
            </a:pP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생활코딩</a:t>
            </a:r>
            <a:endParaRPr sz="1100">
              <a:solidFill>
                <a:srgbClr val="11151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1100"/>
              <a:buChar char="-"/>
            </a:pP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인프런</a:t>
            </a:r>
            <a:endParaRPr sz="1100"/>
          </a:p>
        </p:txBody>
      </p:sp>
      <p:sp>
        <p:nvSpPr>
          <p:cNvPr id="394" name="Google Shape;394;gac3f0b4772_2_1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ac795d8d8e_0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5" name="Google Shape;405;gac795d8d8e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acd8d1cade_2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/>
              <a:t>참고 자료: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https://developer.mozilla.org/ko/docs/Learn/CSS/Building_blocks/%EC%84%A0%ED%83%9D%EC%9E%90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gacd8d1cade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ac66ce2145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/>
              <a:t>참고 자료: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https://developer.mozilla.org/ko/docs/Learn/CSS/Building_blocks/%EC%84%A0%ED%83%9D%EC%9E%90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gac66ce2145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acb27fe768_0_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9" name="Google Shape;439;gacb27fe768_0_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ac66ce2145_0_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0" name="Google Shape;450;gac66ce2145_0_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ac3f0b4772_2_1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1" name="Google Shape;461;gac3f0b4772_2_1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ac3f0b4772_2_9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7" name="Google Shape;467;gac3f0b4772_2_9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ac3f0b4772_2_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7" name="Google Shape;477;gac3f0b4772_2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2608c5b5c_0_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ga2608c5b5c_0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ac3f0b4772_2_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8" name="Google Shape;488;gac3f0b4772_2_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aca5f4db89_0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0" name="Google Shape;500;gaca5f4db89_0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aca5f4db89_0_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1" name="Google Shape;511;gaca5f4db89_0_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aca5f4db89_0_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2" name="Google Shape;522;gaca5f4db89_0_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aca5f4db89_0_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2" name="Google Shape;532;gaca5f4db89_0_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aca5f4db89_0_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3" name="Google Shape;543;gaca5f4db89_0_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aca5f4db89_0_7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4" name="Google Shape;554;gaca5f4db89_0_7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ca5f4db89_0_9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5" name="Google Shape;565;gaca5f4db89_0_9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aca5f4db89_0_1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5" name="Google Shape;575;gaca5f4db89_0_1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aca5f4db89_0_1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5" name="Google Shape;585;gaca5f4db89_0_1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aca5f4db89_0_1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1" name="Google Shape;591;gaca5f4db89_0_1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ac3f0b4772_2_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1" name="Google Shape;601;gac3f0b4772_2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ac3f0b4772_2_6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2" name="Google Shape;612;gac3f0b4772_2_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ac3f0b4772_3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9" name="Google Shape;619;gac3f0b4772_3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ac3f0b4772_3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0" name="Google Shape;630;gac3f0b4772_3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ac3f0b4772_3_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6" name="Google Shape;636;gac3f0b4772_3_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ac3f0b4772_3_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42" name="Google Shape;642;gac3f0b4772_3_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ac3f0b4772_3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48" name="Google Shape;648;gac3f0b4772_3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ac3f0b4772_3_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1" name="Google Shape;661;gac3f0b4772_3_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ac3f0b4772_3_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4" name="Google Shape;674;gac3f0b4772_3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2608c5b5c_2_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ga2608c5b5c_2_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ac3f0b4772_3_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87" name="Google Shape;687;gac3f0b4772_3_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ac3f0b4772_2_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0" name="Google Shape;700;gac3f0b4772_2_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ac3f0b4772_2_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1" name="Google Shape;711;gac3f0b4772_2_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ac3f0b4772_3_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8" name="Google Shape;718;gac3f0b4772_3_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ac3f0b4772_2_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0" name="Google Shape;730;gac3f0b4772_2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ac3f0b4772_2_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41" name="Google Shape;741;gac3f0b4772_2_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ac3f0b4772_3_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48" name="Google Shape;748;gac3f0b4772_3_8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ac3f0b4772_3_9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0" name="Google Shape;760;gac3f0b4772_3_9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ac3f0b4772_3_1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6" name="Google Shape;766;gac3f0b4772_3_1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ac3f0b4772_3_1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9" name="Google Shape;779;gac3f0b4772_3_1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2608c5b5c_2_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" name="Google Shape;158;ga2608c5b5c_2_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ac3f0b4772_3_1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5" name="Google Shape;785;gac3f0b4772_3_1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2608c5b5c_2_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ga2608c5b5c_2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2608c5b5c_2_6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ga2608c5b5c_2_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b="1" sz="342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" name="Google Shape;11;p14"/>
          <p:cNvSpPr txBox="1"/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14"/>
          <p:cNvSpPr txBox="1"/>
          <p:nvPr>
            <p:ph idx="2" type="body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3" name="Google Shape;13;p14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의제">
  <p:cSld name="의제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2" name="Google Shape;52;p23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b="1" sz="528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4" name="Google Shape;54;p2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내역서">
  <p:cSld name="내역서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/>
          <p:nvPr>
            <p:ph idx="1" type="body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7" name="Google Shape;57;p24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중요한 사실">
  <p:cSld name="중요한 사실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/>
          <p:nvPr>
            <p:ph idx="1" type="body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2" type="body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b="1" sz="528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1" name="Google Shape;61;p2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인용">
  <p:cSld name="인용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/>
          <p:nvPr>
            <p:ph idx="1" type="body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2" type="body"/>
          </p:nvPr>
        </p:nvSpPr>
        <p:spPr>
          <a:xfrm>
            <a:off x="1753923" y="4939860"/>
            <a:ext cx="20876153" cy="38362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5" name="Google Shape;65;p2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진 - 3장">
  <p:cSld name="사진 - 3장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7"/>
          <p:cNvSpPr/>
          <p:nvPr>
            <p:ph idx="2" type="pic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8" name="Google Shape;68;p27"/>
          <p:cNvSpPr/>
          <p:nvPr>
            <p:ph idx="3" type="pic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9" name="Google Shape;69;p27"/>
          <p:cNvSpPr/>
          <p:nvPr>
            <p:ph idx="4" type="pic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" name="Google Shape;70;p2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진">
  <p:cSld name="사진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8"/>
          <p:cNvSpPr/>
          <p:nvPr>
            <p:ph idx="2" type="pic"/>
          </p:nvPr>
        </p:nvSpPr>
        <p:spPr>
          <a:xfrm>
            <a:off x="-1333500" y="-5524500"/>
            <a:ext cx="27051001" cy="21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3" name="Google Shape;73;p28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페이지">
  <p:cSld name="빈 페이지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구분점">
  <p:cSld name="제목 및 구분점 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0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sz="1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78" name="Google Shape;78;p30"/>
          <p:cNvSpPr txBox="1"/>
          <p:nvPr>
            <p:ph idx="1" type="body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371475" lvl="0" marL="457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부제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sz="1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6" name="Google Shape;16;p15"/>
          <p:cNvSpPr txBox="1"/>
          <p:nvPr>
            <p:ph idx="1" type="body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사진">
  <p:cSld name="제목 및 사진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/>
          <p:nvPr>
            <p:ph idx="2" type="pic"/>
          </p:nvPr>
        </p:nvSpPr>
        <p:spPr>
          <a:xfrm>
            <a:off x="-1155700" y="-1295400"/>
            <a:ext cx="26746199" cy="160189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" name="Google Shape;20;p16"/>
          <p:cNvSpPr txBox="1"/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" type="body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b="1" sz="342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2" name="Google Shape;22;p16"/>
          <p:cNvSpPr txBox="1"/>
          <p:nvPr>
            <p:ph idx="3" type="body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사진 대체">
  <p:cSld name="제목 및 사진 대체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7"/>
          <p:cNvSpPr/>
          <p:nvPr>
            <p:ph idx="2" type="pic"/>
          </p:nvPr>
        </p:nvSpPr>
        <p:spPr>
          <a:xfrm>
            <a:off x="10972800" y="-203200"/>
            <a:ext cx="12144836" cy="141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" name="Google Shape;26;p17"/>
          <p:cNvSpPr txBox="1"/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" type="body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구분점">
  <p:cSld name="제목 및 구분점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1" name="Google Shape;31;p18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b="1" sz="528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2" name="Google Shape;32;p18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분점">
  <p:cSld name="구분점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6" name="Google Shape;36;p1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, 구분점 및 사진">
  <p:cSld name="제목, 구분점 및 사진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/>
          <p:nvPr>
            <p:ph idx="1" type="body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b="1" sz="528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2" type="body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0" name="Google Shape;40;p20"/>
          <p:cNvSpPr/>
          <p:nvPr>
            <p:ph idx="3" type="pic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0"/>
          <p:cNvSpPr txBox="1"/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섹션">
  <p:cSld name="섹션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5" name="Google Shape;45;p21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전용">
  <p:cSld name="제목 전용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/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b="1" sz="528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hyperlink" Target="https://www.youtube.com/watch?v=YwqgMkXVTx0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hyperlink" Target="https://ide.goorm.io/" TargetMode="External"/><Relationship Id="rId5" Type="http://schemas.openxmlformats.org/officeDocument/2006/relationships/hyperlink" Target="https://www.youtube.com/watch?v=DX-zfqpgn74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11.png"/><Relationship Id="rId6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blog.goorm.io/starting_the_goormide/" TargetMode="External"/><Relationship Id="rId4" Type="http://schemas.openxmlformats.org/officeDocument/2006/relationships/hyperlink" Target="http://blog.goorm.io/starting_the_goormide2/" TargetMode="External"/><Relationship Id="rId5" Type="http://schemas.openxmlformats.org/officeDocument/2006/relationships/hyperlink" Target="https://blog.goorm.io/preview_html_on_realtime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jpg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jpg"/><Relationship Id="rId4" Type="http://schemas.openxmlformats.org/officeDocument/2006/relationships/image" Target="../media/image3.png"/><Relationship Id="rId5" Type="http://schemas.openxmlformats.org/officeDocument/2006/relationships/hyperlink" Target="mailto:contact@sullivanproject.io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22.png"/><Relationship Id="rId5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Relationship Id="rId4" Type="http://schemas.openxmlformats.org/officeDocument/2006/relationships/image" Target="../media/image24.png"/><Relationship Id="rId5" Type="http://schemas.openxmlformats.org/officeDocument/2006/relationships/hyperlink" Target="https://www.epubguide.net/115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Relationship Id="rId4" Type="http://schemas.openxmlformats.org/officeDocument/2006/relationships/image" Target="../media/image15.png"/><Relationship Id="rId5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Relationship Id="rId4" Type="http://schemas.openxmlformats.org/officeDocument/2006/relationships/image" Target="../media/image2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.png"/><Relationship Id="rId4" Type="http://schemas.openxmlformats.org/officeDocument/2006/relationships/hyperlink" Target="https://opentutorials.org/course/3085/18778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.png"/><Relationship Id="rId4" Type="http://schemas.openxmlformats.org/officeDocument/2006/relationships/hyperlink" Target="https://opentutorials.org/course/3085/18778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.png"/><Relationship Id="rId4" Type="http://schemas.openxmlformats.org/officeDocument/2006/relationships/hyperlink" Target="https://opentutorials.org/course/3085/18800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.png"/><Relationship Id="rId4" Type="http://schemas.openxmlformats.org/officeDocument/2006/relationships/hyperlink" Target="https://opentutorials.org/course/3085/18800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.png"/><Relationship Id="rId4" Type="http://schemas.openxmlformats.org/officeDocument/2006/relationships/hyperlink" Target="https://opentutorials.org/course/3085/18851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.png"/><Relationship Id="rId4" Type="http://schemas.openxmlformats.org/officeDocument/2006/relationships/hyperlink" Target="https://opentutorials.org/course/3085/18851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.png"/><Relationship Id="rId4" Type="http://schemas.openxmlformats.org/officeDocument/2006/relationships/hyperlink" Target="https://opentutorials.org/course/3085/18851" TargetMode="External"/><Relationship Id="rId5" Type="http://schemas.openxmlformats.org/officeDocument/2006/relationships/hyperlink" Target="https://opentutorials.org/module/3989/26150" TargetMode="Externa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7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3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7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3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7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3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3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5.jpg"/><Relationship Id="rId4" Type="http://schemas.openxmlformats.org/officeDocument/2006/relationships/image" Target="../media/image3.png"/><Relationship Id="rId5" Type="http://schemas.openxmlformats.org/officeDocument/2006/relationships/hyperlink" Target="mailto:contact@sullivanproject.io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tboard Copy 13.jpg"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Arial"/>
              <a:buNone/>
            </a:pPr>
            <a:r>
              <a:rPr b="1" lang="en-US" sz="7500">
                <a:solidFill>
                  <a:schemeClr val="lt1"/>
                </a:solidFill>
              </a:rPr>
              <a:t>나만의 학교 위키 만들기</a:t>
            </a:r>
            <a:endParaRPr b="1" sz="7500">
              <a:solidFill>
                <a:srgbClr val="FFFFFF"/>
              </a:solidFill>
            </a:endParaRPr>
          </a:p>
        </p:txBody>
      </p:sp>
      <p:pic>
        <p:nvPicPr>
          <p:cNvPr descr="Fill 4.png" id="86" name="Google Shape;8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1517625" y="3372100"/>
            <a:ext cx="125274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>
                <a:solidFill>
                  <a:srgbClr val="FFFFFF"/>
                </a:solidFill>
              </a:rPr>
              <a:t>1차시 - 오리엔테이션 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8" name="Google Shape;88;p1"/>
          <p:cNvCxnSpPr/>
          <p:nvPr/>
        </p:nvCxnSpPr>
        <p:spPr>
          <a:xfrm>
            <a:off x="7195046" y="5444475"/>
            <a:ext cx="1011983" cy="1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9" name="Google Shape;89;p1"/>
          <p:cNvSpPr txBox="1"/>
          <p:nvPr/>
        </p:nvSpPr>
        <p:spPr>
          <a:xfrm>
            <a:off x="1517625" y="5063475"/>
            <a:ext cx="5677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en-US" sz="3500">
                <a:solidFill>
                  <a:schemeClr val="lt1"/>
                </a:solidFill>
              </a:rPr>
              <a:t>설리번 프로젝트 Web1팀</a:t>
            </a:r>
            <a:endParaRPr sz="3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193" name="Google Shape;193;ga2608c5b5c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ga2608c5b5c_0_0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웹과 프로그래밍이란?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a2608c5b5c_0_0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웹 프로그래밍이란?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a2608c5b5c_0_0"/>
          <p:cNvSpPr txBox="1"/>
          <p:nvPr/>
        </p:nvSpPr>
        <p:spPr>
          <a:xfrm>
            <a:off x="1219200" y="4108450"/>
            <a:ext cx="15611100" cy="50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●"/>
            </a:pPr>
            <a:r>
              <a:rPr lang="en-US" sz="4500">
                <a:solidFill>
                  <a:srgbClr val="111518"/>
                </a:solidFill>
              </a:rPr>
              <a:t>웹(Web)이란</a:t>
            </a:r>
            <a:r>
              <a:rPr lang="en-US" sz="4500">
                <a:solidFill>
                  <a:srgbClr val="111518"/>
                </a:solidFill>
              </a:rPr>
              <a:t>? </a:t>
            </a:r>
            <a:endParaRPr sz="4500">
              <a:solidFill>
                <a:srgbClr val="111518"/>
              </a:solidFill>
            </a:endParaRPr>
          </a:p>
          <a:p>
            <a:pPr indent="-5143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■"/>
            </a:pPr>
            <a:r>
              <a:rPr lang="en-US" sz="4500">
                <a:solidFill>
                  <a:srgbClr val="111518"/>
                </a:solidFill>
              </a:rPr>
              <a:t>‘거미줄’ =&gt; ‘세상의 크기만한 거미줄’</a:t>
            </a:r>
            <a:endParaRPr sz="4500">
              <a:solidFill>
                <a:srgbClr val="111518"/>
              </a:solidFill>
            </a:endParaRPr>
          </a:p>
          <a:p>
            <a:pPr indent="-5143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■"/>
            </a:pPr>
            <a:r>
              <a:rPr lang="en-US" sz="4500">
                <a:solidFill>
                  <a:srgbClr val="111518"/>
                </a:solidFill>
              </a:rPr>
              <a:t>웹을 구성하는 ‘웹 사이트’와 ‘웹 페이지’(= 웹 문서)</a:t>
            </a:r>
            <a:endParaRPr sz="4500">
              <a:solidFill>
                <a:srgbClr val="111518"/>
              </a:solidFill>
            </a:endParaRPr>
          </a:p>
          <a:p>
            <a:pPr indent="-5143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■"/>
            </a:pPr>
            <a:r>
              <a:rPr lang="en-US" sz="4500">
                <a:solidFill>
                  <a:srgbClr val="111518"/>
                </a:solidFill>
              </a:rPr>
              <a:t>인터넷에 연결된 컴퓨터들을 통해 사람들이 정보를 공유할 수 있는 전 세계적인 정보 공간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197" name="Google Shape;197;ga2608c5b5c_0_0"/>
          <p:cNvSpPr txBox="1"/>
          <p:nvPr/>
        </p:nvSpPr>
        <p:spPr>
          <a:xfrm>
            <a:off x="820200" y="10263550"/>
            <a:ext cx="98280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8" name="Google Shape;198;ga2608c5b5c_0_0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199" name="Google Shape;199;ga2608c5b5c_0_0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200" name="Google Shape;200;ga2608c5b5c_0_0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205" name="Google Shape;205;ga2608c5b5c_2_1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ga2608c5b5c_2_135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웹과 프로그래밍이란?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ga2608c5b5c_2_135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웹 프로그래밍이란?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ga2608c5b5c_2_135"/>
          <p:cNvSpPr txBox="1"/>
          <p:nvPr/>
        </p:nvSpPr>
        <p:spPr>
          <a:xfrm>
            <a:off x="1219200" y="4108450"/>
            <a:ext cx="15611100" cy="72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●"/>
            </a:pPr>
            <a:r>
              <a:rPr lang="en-US" sz="4500">
                <a:solidFill>
                  <a:srgbClr val="111518"/>
                </a:solidFill>
              </a:rPr>
              <a:t>프로그래밍(programming)이</a:t>
            </a:r>
            <a:r>
              <a:rPr lang="en-US" sz="4500">
                <a:solidFill>
                  <a:srgbClr val="111518"/>
                </a:solidFill>
              </a:rPr>
              <a:t>란? </a:t>
            </a:r>
            <a:endParaRPr sz="4500">
              <a:solidFill>
                <a:srgbClr val="111518"/>
              </a:solidFill>
            </a:endParaRPr>
          </a:p>
          <a:p>
            <a:pPr indent="-5143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■"/>
            </a:pPr>
            <a:r>
              <a:rPr lang="en-US" sz="4500">
                <a:solidFill>
                  <a:srgbClr val="111518"/>
                </a:solidFill>
              </a:rPr>
              <a:t>프로그램을 만드는 것, 개발(development)</a:t>
            </a:r>
            <a:endParaRPr sz="4500">
              <a:solidFill>
                <a:srgbClr val="111518"/>
              </a:solidFill>
            </a:endParaRPr>
          </a:p>
          <a:p>
            <a:pPr indent="-5143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■"/>
            </a:pPr>
            <a:r>
              <a:rPr b="1" lang="en-US" sz="4500">
                <a:solidFill>
                  <a:srgbClr val="111518"/>
                </a:solidFill>
              </a:rPr>
              <a:t>특정한 문제를 해결하기 위해 컴퓨터에게 내리는 명령들의 집합</a:t>
            </a:r>
            <a:endParaRPr b="1" sz="4500">
              <a:solidFill>
                <a:srgbClr val="111518"/>
              </a:solidFill>
            </a:endParaRPr>
          </a:p>
          <a:p>
            <a:pPr indent="-5143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■"/>
            </a:pPr>
            <a:r>
              <a:rPr lang="en-US" sz="4500">
                <a:solidFill>
                  <a:srgbClr val="111518"/>
                </a:solidFill>
              </a:rPr>
              <a:t>프로그래밍 언어를 사용하여 알고리즘(algorithm)을 구체적인 프로그램으로 작성하는 과정</a:t>
            </a:r>
            <a:endParaRPr sz="4500">
              <a:solidFill>
                <a:srgbClr val="111518"/>
              </a:solidFill>
            </a:endParaRPr>
          </a:p>
          <a:p>
            <a:pPr indent="-5143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■"/>
            </a:pPr>
            <a:r>
              <a:rPr lang="en-US" sz="4500">
                <a:solidFill>
                  <a:srgbClr val="111518"/>
                </a:solidFill>
              </a:rPr>
              <a:t>온라인 메신저, 컴퓨터 게임, 계산기 등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209" name="Google Shape;209;ga2608c5b5c_2_135"/>
          <p:cNvSpPr txBox="1"/>
          <p:nvPr/>
        </p:nvSpPr>
        <p:spPr>
          <a:xfrm>
            <a:off x="1003350" y="11397200"/>
            <a:ext cx="152151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en-US" sz="3300"/>
              <a:t>프로그래밍에 대한 설명 영상: </a:t>
            </a:r>
            <a:r>
              <a:rPr lang="en-US" sz="3300" u="sng">
                <a:solidFill>
                  <a:schemeClr val="hlink"/>
                </a:solidFill>
                <a:hlinkClick r:id="rId4"/>
              </a:rPr>
              <a:t>https://www.youtube.com/watch?v=YwqgMkXVTx0</a:t>
            </a:r>
            <a:endParaRPr sz="33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t/>
            </a:r>
            <a:endParaRPr sz="3300">
              <a:solidFill>
                <a:schemeClr val="dk1"/>
              </a:solidFill>
            </a:endParaRPr>
          </a:p>
        </p:txBody>
      </p:sp>
      <p:grpSp>
        <p:nvGrpSpPr>
          <p:cNvPr id="210" name="Google Shape;210;ga2608c5b5c_2_135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211" name="Google Shape;211;ga2608c5b5c_2_135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212" name="Google Shape;212;ga2608c5b5c_2_135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217" name="Google Shape;217;ga2608c5b5c_2_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a2608c5b5c_2_93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구름에 대해서 알아봐요!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a2608c5b5c_2_93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구름(goorm) IDE란 무엇인가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a2608c5b5c_2_93"/>
          <p:cNvSpPr txBox="1"/>
          <p:nvPr/>
        </p:nvSpPr>
        <p:spPr>
          <a:xfrm>
            <a:off x="798025" y="4108450"/>
            <a:ext cx="17581500" cy="80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111518"/>
                </a:solidFill>
              </a:rPr>
              <a:t>통합개발환경</a:t>
            </a:r>
            <a:r>
              <a:rPr lang="en-US" sz="4500">
                <a:solidFill>
                  <a:srgbClr val="111518"/>
                </a:solidFill>
              </a:rPr>
              <a:t>(IDE, Integrated Development Environment)이란?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코딩 또는 프로그래밍을 할 때, 하나의 프로그램 안에서 모든 작업을 수행할 수 있도록 편의 기능을 제공하는 도구적 환경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111518"/>
                </a:solidFill>
              </a:rPr>
              <a:t>구름(goorm)</a:t>
            </a:r>
            <a:r>
              <a:rPr lang="en-US" sz="4500">
                <a:solidFill>
                  <a:srgbClr val="111518"/>
                </a:solidFill>
              </a:rPr>
              <a:t>은 웹브라우저 기반의 IDE로 편집, 빌드, 실행, 디버깅 등의 기능과 다양한 프로그래밍 언어의 개발 환경을 제공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221" name="Google Shape;221;ga2608c5b5c_2_93"/>
          <p:cNvSpPr txBox="1"/>
          <p:nvPr/>
        </p:nvSpPr>
        <p:spPr>
          <a:xfrm>
            <a:off x="919950" y="10288500"/>
            <a:ext cx="167115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500"/>
              <a:buFont typeface="Arial"/>
              <a:buNone/>
            </a:pPr>
            <a:r>
              <a:rPr lang="en-US" sz="3500"/>
              <a:t>구름 IDE 홈페이지: </a:t>
            </a:r>
            <a:r>
              <a:rPr b="0" i="0" lang="en-US" sz="3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https://ide.goorm.io/</a:t>
            </a:r>
            <a:endParaRPr b="0" i="0" sz="3500" u="none" cap="none" strike="noStrike">
              <a:solidFill>
                <a:srgbClr val="6A778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500"/>
              <a:buFont typeface="Arial"/>
              <a:buNone/>
            </a:pPr>
            <a:r>
              <a:rPr lang="en-US" sz="3500">
                <a:solidFill>
                  <a:schemeClr val="dk1"/>
                </a:solidFill>
              </a:rPr>
              <a:t>구름 IDE 사용방법: </a:t>
            </a:r>
            <a:r>
              <a:rPr lang="en-US" sz="3500" u="sng">
                <a:solidFill>
                  <a:schemeClr val="hlink"/>
                </a:solidFill>
                <a:hlinkClick r:id="rId5"/>
              </a:rPr>
              <a:t>https://www.youtube.com/watch?v=DX-zfqpgn74</a:t>
            </a:r>
            <a:endParaRPr sz="3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500"/>
              <a:buFont typeface="Arial"/>
              <a:buNone/>
            </a:pPr>
            <a:r>
              <a:t/>
            </a:r>
            <a:endParaRPr sz="3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500"/>
              <a:buFont typeface="Arial"/>
              <a:buNone/>
            </a:pPr>
            <a:r>
              <a:t/>
            </a:r>
            <a:endParaRPr sz="3500">
              <a:solidFill>
                <a:srgbClr val="6A7780"/>
              </a:solidFill>
            </a:endParaRPr>
          </a:p>
        </p:txBody>
      </p:sp>
      <p:grpSp>
        <p:nvGrpSpPr>
          <p:cNvPr id="222" name="Google Shape;222;ga2608c5b5c_2_93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223" name="Google Shape;223;ga2608c5b5c_2_93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224" name="Google Shape;224;ga2608c5b5c_2_9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4384000" cy="932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262550"/>
            <a:ext cx="13230972" cy="645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47850" y="7262550"/>
            <a:ext cx="7456524" cy="6453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930550" y="7262549"/>
            <a:ext cx="6453450" cy="645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ac8ac1c2fc_1_0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구름에 대해서 알아봐요!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ac8ac1c2fc_1_0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구름 IDE 시작하기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9" name="Google Shape;239;gac8ac1c2fc_1_0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240" name="Google Shape;240;gac8ac1c2fc_1_0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241" name="Google Shape;241;gac8ac1c2fc_1_0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2" name="Google Shape;242;gac8ac1c2fc_1_0"/>
          <p:cNvSpPr txBox="1"/>
          <p:nvPr/>
        </p:nvSpPr>
        <p:spPr>
          <a:xfrm>
            <a:off x="1219200" y="4108450"/>
            <a:ext cx="15611100" cy="8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4500"/>
              <a:buAutoNum type="arabicPeriod"/>
            </a:pPr>
            <a:r>
              <a:rPr lang="en-US" sz="4500"/>
              <a:t>프로젝트 생성: </a:t>
            </a:r>
            <a:r>
              <a:rPr lang="en-US" sz="4500" u="sng">
                <a:solidFill>
                  <a:schemeClr val="hlink"/>
                </a:solidFill>
                <a:hlinkClick r:id="rId3"/>
              </a:rPr>
              <a:t>http://blog.goorm.io/starting_the_goormide/</a:t>
            </a:r>
            <a:endParaRPr sz="4500"/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4500"/>
              <a:buAutoNum type="arabicPeriod"/>
            </a:pPr>
            <a:r>
              <a:rPr lang="en-US" sz="4500"/>
              <a:t>레이아웃, 빌드 및 실행: </a:t>
            </a:r>
            <a:r>
              <a:rPr lang="en-US" sz="4500" u="sng">
                <a:solidFill>
                  <a:schemeClr val="hlink"/>
                </a:solidFill>
                <a:hlinkClick r:id="rId4"/>
              </a:rPr>
              <a:t>http://blog.goorm.io/starting_the_goormide2/</a:t>
            </a:r>
            <a:endParaRPr sz="4500"/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4500"/>
              <a:buAutoNum type="arabicPeriod"/>
            </a:pPr>
            <a:r>
              <a:rPr lang="en-US" sz="4500"/>
              <a:t>HTML, CSS, JavaScript 바로보기: </a:t>
            </a:r>
            <a:r>
              <a:rPr lang="en-US" sz="4500" u="sng">
                <a:solidFill>
                  <a:schemeClr val="hlink"/>
                </a:solidFill>
                <a:hlinkClick r:id="rId5"/>
              </a:rPr>
              <a:t>https://blog.goorm.io/preview_html_on_realtime/</a:t>
            </a:r>
            <a:r>
              <a:rPr lang="en-US" sz="4500"/>
              <a:t> </a:t>
            </a:r>
            <a:endParaRPr sz="4500"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/>
              <a:t>* </a:t>
            </a:r>
            <a:r>
              <a:rPr lang="en-US" sz="4500"/>
              <a:t>설치 과정을 사진으로 캡쳐하여 제공</a:t>
            </a:r>
            <a:endParaRPr sz="45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a2608c5b5c_2_119"/>
          <p:cNvSpPr txBox="1"/>
          <p:nvPr/>
        </p:nvSpPr>
        <p:spPr>
          <a:xfrm>
            <a:off x="1745650" y="2892825"/>
            <a:ext cx="21596400" cy="9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00"/>
              <a:t>1. 노션(Notion) 페이지에 간단한 자기소개와 우리학교 위키에 구현하고 싶은 기능에 대해서 글을 남겨주세요</a:t>
            </a:r>
            <a:r>
              <a:rPr lang="en-US" sz="3700">
                <a:solidFill>
                  <a:srgbClr val="97A1A9"/>
                </a:solidFill>
              </a:rPr>
              <a:t>😆</a:t>
            </a:r>
            <a:endParaRPr sz="3700">
              <a:solidFill>
                <a:srgbClr val="97A1A9"/>
              </a:solidFill>
            </a:endParaRPr>
          </a:p>
          <a:p>
            <a:pPr indent="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97A1A9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00"/>
              <a:t>2. 위키 개발에 있어서 생각해 볼 수 있는 </a:t>
            </a:r>
            <a:r>
              <a:rPr b="1" lang="en-US" sz="6700"/>
              <a:t>정보통신 윤리문제</a:t>
            </a:r>
            <a:r>
              <a:rPr lang="en-US" sz="6700"/>
              <a:t> 3가지를 고민해봐요! (무엇이 문제가 될 수 있으며, 그 문제를 어떻게 위키에서 다룰 것인지 등)</a:t>
            </a:r>
            <a:endParaRPr sz="6700"/>
          </a:p>
        </p:txBody>
      </p:sp>
      <p:sp>
        <p:nvSpPr>
          <p:cNvPr id="248" name="Google Shape;248;ga2608c5b5c_2_119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다음 시간까지 준비할 내용!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6"/>
          <p:cNvGrpSpPr/>
          <p:nvPr/>
        </p:nvGrpSpPr>
        <p:grpSpPr>
          <a:xfrm>
            <a:off x="-88964" y="-1450154"/>
            <a:ext cx="24561866" cy="16616309"/>
            <a:chOff x="0" y="0"/>
            <a:chExt cx="24561866" cy="16616307"/>
          </a:xfrm>
        </p:grpSpPr>
        <p:pic>
          <p:nvPicPr>
            <p:cNvPr descr="cover.jpg" id="254" name="Google Shape;254;p6"/>
            <p:cNvPicPr preferRelativeResize="0"/>
            <p:nvPr/>
          </p:nvPicPr>
          <p:blipFill rotWithShape="1">
            <a:blip r:embed="rId3">
              <a:alphaModFix/>
            </a:blip>
            <a:srcRect b="0" l="282" r="1194" t="0"/>
            <a:stretch/>
          </p:blipFill>
          <p:spPr>
            <a:xfrm>
              <a:off x="0" y="0"/>
              <a:ext cx="24561866" cy="166163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5" name="Google Shape;255;p6"/>
            <p:cNvSpPr/>
            <p:nvPr/>
          </p:nvSpPr>
          <p:spPr>
            <a:xfrm>
              <a:off x="88963" y="1450153"/>
              <a:ext cx="24384001" cy="13716002"/>
            </a:xfrm>
            <a:prstGeom prst="rect">
              <a:avLst/>
            </a:prstGeom>
            <a:gradFill>
              <a:gsLst>
                <a:gs pos="0">
                  <a:srgbClr val="FFFFFF">
                    <a:alpha val="91372"/>
                  </a:srgbClr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pic>
        <p:nvPicPr>
          <p:cNvPr descr="이미지" id="256" name="Google Shape;25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06000" y="4451850"/>
            <a:ext cx="4572001" cy="481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tboard Copy 13.jpg" id="261" name="Google Shape;26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99557"/>
            <a:ext cx="24384000" cy="141584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l 4.png" id="262" name="Google Shape;26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2"/>
          <p:cNvSpPr txBox="1"/>
          <p:nvPr/>
        </p:nvSpPr>
        <p:spPr>
          <a:xfrm>
            <a:off x="1517625" y="1934725"/>
            <a:ext cx="66636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b="0" i="0" lang="en-US" sz="7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감사합니다 👍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2"/>
          <p:cNvSpPr txBox="1"/>
          <p:nvPr/>
        </p:nvSpPr>
        <p:spPr>
          <a:xfrm>
            <a:off x="1517625" y="3730075"/>
            <a:ext cx="10591800" cy="16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개인 관련 정보 (이메일, 페이스북 등)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b="0" i="0" lang="en-US" sz="35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contact@sullivanproject.io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tboard Copy 13.jpg" id="269" name="Google Shape;269;gac3f0b4772_2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99557"/>
            <a:ext cx="24384000" cy="14158452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gac3f0b4772_2_0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b="1" lang="en-US" sz="7500">
                <a:solidFill>
                  <a:srgbClr val="FFFFFF"/>
                </a:solidFill>
              </a:rPr>
              <a:t>나만의 학교 위키 만들기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descr="Fill 4.png" id="271" name="Google Shape;271;gac3f0b4772_2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ac3f0b4772_2_0"/>
          <p:cNvSpPr txBox="1"/>
          <p:nvPr/>
        </p:nvSpPr>
        <p:spPr>
          <a:xfrm>
            <a:off x="1517625" y="3372100"/>
            <a:ext cx="17300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>
                <a:solidFill>
                  <a:srgbClr val="FFFFFF"/>
                </a:solidFill>
              </a:rPr>
              <a:t>2</a:t>
            </a:r>
            <a:r>
              <a:rPr lang="en-US" sz="7500">
                <a:solidFill>
                  <a:srgbClr val="FFFFFF"/>
                </a:solidFill>
              </a:rPr>
              <a:t>차시 - HTML과 CSS를 알아 보아요</a:t>
            </a:r>
            <a:r>
              <a:rPr lang="en-US" sz="7500">
                <a:solidFill>
                  <a:srgbClr val="FFFFFF"/>
                </a:solidFill>
              </a:rPr>
              <a:t> 👋</a:t>
            </a:r>
            <a:endParaRPr i="0" sz="1400" u="none" cap="none" strike="noStrike">
              <a:solidFill>
                <a:srgbClr val="000000"/>
              </a:solidFill>
            </a:endParaRPr>
          </a:p>
        </p:txBody>
      </p:sp>
      <p:cxnSp>
        <p:nvCxnSpPr>
          <p:cNvPr id="273" name="Google Shape;273;gac3f0b4772_2_0"/>
          <p:cNvCxnSpPr/>
          <p:nvPr/>
        </p:nvCxnSpPr>
        <p:spPr>
          <a:xfrm>
            <a:off x="7195046" y="5444475"/>
            <a:ext cx="10119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74" name="Google Shape;274;gac3f0b4772_2_0"/>
          <p:cNvSpPr txBox="1"/>
          <p:nvPr/>
        </p:nvSpPr>
        <p:spPr>
          <a:xfrm>
            <a:off x="1517625" y="5063475"/>
            <a:ext cx="5677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FFFFFF"/>
                </a:solidFill>
              </a:rPr>
              <a:t>설리번 프로젝트 Web1팀</a:t>
            </a:r>
            <a:endParaRPr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275" name="Google Shape;275;gac3f0b4772_2_0"/>
          <p:cNvSpPr txBox="1"/>
          <p:nvPr/>
        </p:nvSpPr>
        <p:spPr>
          <a:xfrm>
            <a:off x="8434375" y="5063475"/>
            <a:ext cx="60828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i="0" lang="en-US" sz="3500" u="none" cap="none" strike="noStrike">
                <a:solidFill>
                  <a:srgbClr val="FFFFFF"/>
                </a:solidFill>
              </a:rPr>
              <a:t>발표 관련 정보 (일시, 자료 등)</a:t>
            </a:r>
            <a:endParaRPr i="0" sz="14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280" name="Google Shape;280;gac3f0b4772_2_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gac3f0b4772_2_51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b="1" lang="en-US" sz="7500">
                <a:solidFill>
                  <a:srgbClr val="111518"/>
                </a:solidFill>
              </a:rPr>
              <a:t>목차</a:t>
            </a:r>
            <a:endParaRPr b="1" i="0" sz="1400" u="none" cap="none" strike="noStrike">
              <a:solidFill>
                <a:srgbClr val="111518"/>
              </a:solidFill>
            </a:endParaRPr>
          </a:p>
        </p:txBody>
      </p:sp>
      <p:sp>
        <p:nvSpPr>
          <p:cNvPr id="282" name="Google Shape;282;gac3f0b4772_2_51"/>
          <p:cNvSpPr txBox="1"/>
          <p:nvPr/>
        </p:nvSpPr>
        <p:spPr>
          <a:xfrm>
            <a:off x="1219200" y="4108450"/>
            <a:ext cx="20365200" cy="73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AutoNum type="arabicPeriod"/>
            </a:pPr>
            <a:r>
              <a:rPr lang="en-US" sz="4400">
                <a:solidFill>
                  <a:schemeClr val="dk1"/>
                </a:solidFill>
              </a:rPr>
              <a:t>HTML에 대해 알아보아요!</a:t>
            </a:r>
            <a:endParaRPr sz="4400">
              <a:solidFill>
                <a:schemeClr val="dk1"/>
              </a:solidFill>
            </a:endParaRPr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AutoNum type="alphaLcPeriod"/>
            </a:pPr>
            <a:r>
              <a:rPr lang="en-US" sz="3600">
                <a:solidFill>
                  <a:schemeClr val="dk1"/>
                </a:solidFill>
              </a:rPr>
              <a:t>HTML 문서의 기본 구조</a:t>
            </a:r>
            <a:endParaRPr sz="3600">
              <a:solidFill>
                <a:schemeClr val="dk1"/>
              </a:solidFill>
            </a:endParaRPr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AutoNum type="alphaLcPeriod"/>
            </a:pPr>
            <a:r>
              <a:rPr lang="en-US" sz="3600">
                <a:solidFill>
                  <a:schemeClr val="dk1"/>
                </a:solidFill>
              </a:rPr>
              <a:t>요소와 속성이란 무엇일까요?</a:t>
            </a:r>
            <a:endParaRPr sz="3600">
              <a:solidFill>
                <a:schemeClr val="dk1"/>
              </a:solidFill>
            </a:endParaRPr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AutoNum type="alphaLcPeriod"/>
            </a:pPr>
            <a:r>
              <a:rPr lang="en-US" sz="3600">
                <a:solidFill>
                  <a:schemeClr val="dk1"/>
                </a:solidFill>
              </a:rPr>
              <a:t>핵심 기능 소개  (텍스트, 목록, 표, </a:t>
            </a:r>
            <a:r>
              <a:rPr lang="en-US" sz="3600">
                <a:solidFill>
                  <a:schemeClr val="dk1"/>
                </a:solidFill>
              </a:rPr>
              <a:t>하이퍼링크, 이미지 삽입</a:t>
            </a:r>
            <a:r>
              <a:rPr lang="en-US" sz="3600">
                <a:solidFill>
                  <a:schemeClr val="dk1"/>
                </a:solidFill>
              </a:rPr>
              <a:t>)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AutoNum type="arabicPeriod"/>
            </a:pPr>
            <a:r>
              <a:rPr lang="en-US" sz="4400">
                <a:solidFill>
                  <a:schemeClr val="dk1"/>
                </a:solidFill>
              </a:rPr>
              <a:t>CSS에 대해 알아보아요!</a:t>
            </a:r>
            <a:endParaRPr sz="4400">
              <a:solidFill>
                <a:schemeClr val="dk1"/>
              </a:solidFill>
            </a:endParaRPr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AutoNum type="alphaLcPeriod"/>
            </a:pPr>
            <a:r>
              <a:rPr lang="en-US" sz="3600">
                <a:solidFill>
                  <a:schemeClr val="dk1"/>
                </a:solidFill>
              </a:rPr>
              <a:t>CSS</a:t>
            </a:r>
            <a:r>
              <a:rPr lang="en-US" sz="3600">
                <a:solidFill>
                  <a:schemeClr val="dk1"/>
                </a:solidFill>
              </a:rPr>
              <a:t>를 시작하려면 (선언 방법)</a:t>
            </a:r>
            <a:endParaRPr sz="3600">
              <a:solidFill>
                <a:schemeClr val="dk1"/>
              </a:solidFill>
            </a:endParaRPr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AutoNum type="alphaLcPeriod"/>
            </a:pPr>
            <a:r>
              <a:rPr lang="en-US" sz="3600">
                <a:solidFill>
                  <a:schemeClr val="dk1"/>
                </a:solidFill>
              </a:rPr>
              <a:t>웹 페이지 꾸며보기 (폰트, 색상 등 기본적인 속성)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AutoNum type="arabicPeriod"/>
            </a:pPr>
            <a:r>
              <a:rPr lang="en-US" sz="4400">
                <a:solidFill>
                  <a:schemeClr val="dk1"/>
                </a:solidFill>
              </a:rPr>
              <a:t>[실습] 자기소개 페이지를 만들어보아요!</a:t>
            </a:r>
            <a:endParaRPr sz="4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94" name="Google Shape;9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b="1" lang="en-US" sz="7500">
                <a:solidFill>
                  <a:srgbClr val="111518"/>
                </a:solidFill>
              </a:rPr>
              <a:t>목차</a:t>
            </a:r>
            <a:endParaRPr b="1" i="0" sz="1400" u="none" cap="none" strike="noStrike">
              <a:solidFill>
                <a:srgbClr val="111518"/>
              </a:solidFill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1219200" y="4108450"/>
            <a:ext cx="15611100" cy="57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1. 설리번 프로젝트를 소개합니다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2. 우리의 교육은요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3. 웹과 프로그래밍이란?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4. 구름에 대해서 알아봐요!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5. 갈무리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ac79573ec9_0_0"/>
          <p:cNvSpPr txBox="1"/>
          <p:nvPr/>
        </p:nvSpPr>
        <p:spPr>
          <a:xfrm>
            <a:off x="5492800" y="5254275"/>
            <a:ext cx="134289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sz="6000">
                <a:solidFill>
                  <a:schemeClr val="dk1"/>
                </a:solidFill>
              </a:rPr>
              <a:t>수업 시작 전 워밍업 😎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ac79573ec9_0_0"/>
          <p:cNvSpPr txBox="1"/>
          <p:nvPr/>
        </p:nvSpPr>
        <p:spPr>
          <a:xfrm>
            <a:off x="3094950" y="6544025"/>
            <a:ext cx="181941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1" lang="en-US" sz="9000">
                <a:solidFill>
                  <a:schemeClr val="dk1"/>
                </a:solidFill>
              </a:rPr>
              <a:t>웹 페이지는 어떻게 만들어질까요?</a:t>
            </a:r>
            <a:endParaRPr b="1" i="0" sz="14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293" name="Google Shape;293;gac3f0b4772_2_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gac3f0b4772_2_82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gac3f0b4772_2_82"/>
          <p:cNvSpPr txBox="1"/>
          <p:nvPr/>
        </p:nvSpPr>
        <p:spPr>
          <a:xfrm>
            <a:off x="1219200" y="1805325"/>
            <a:ext cx="13614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HTML과 CSS를 왜 배워야 할까요?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gac3f0b4772_2_82"/>
          <p:cNvSpPr txBox="1"/>
          <p:nvPr/>
        </p:nvSpPr>
        <p:spPr>
          <a:xfrm>
            <a:off x="1219200" y="4108450"/>
            <a:ext cx="15256800" cy="8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종이에 글씨를 쓰기 위해서는 무엇이 가장 필요할까요?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/>
              <a:t>바로 글씨를 쓸 </a:t>
            </a:r>
            <a:r>
              <a:rPr b="1" lang="en-US" sz="4500">
                <a:solidFill>
                  <a:srgbClr val="0039EA"/>
                </a:solidFill>
              </a:rPr>
              <a:t>필기구</a:t>
            </a:r>
            <a:r>
              <a:rPr lang="en-US" sz="4500"/>
              <a:t>입니다.</a:t>
            </a:r>
            <a:endParaRPr sz="4500"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/>
              <a:t>또한 글씨의 크기나 색깔을 마음대로 바꿀 수도 있겠죠?</a:t>
            </a:r>
            <a:endParaRPr sz="4500"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t/>
            </a:r>
            <a:endParaRPr sz="4500"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/>
              <a:t>여기서 종이가 웹 페이지라면</a:t>
            </a:r>
            <a:endParaRPr sz="4500"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/>
              <a:t>필기구는 HTML이며, 글씨를 꾸며주는 도구는 CSS입니다.</a:t>
            </a:r>
            <a:endParaRPr sz="4500"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0039EA"/>
                </a:solidFill>
              </a:rPr>
              <a:t>HTML</a:t>
            </a:r>
            <a:r>
              <a:rPr lang="en-US" sz="4500"/>
              <a:t>은 웹 사이트를 구성하는 기본 언어이며, </a:t>
            </a:r>
            <a:endParaRPr sz="4500"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0039EA"/>
                </a:solidFill>
              </a:rPr>
              <a:t>CSS</a:t>
            </a:r>
            <a:r>
              <a:rPr lang="en-US" sz="4500"/>
              <a:t>는 HTML로 만들어진 웹사이트를 꾸며주는 언어입니다.</a:t>
            </a:r>
            <a:endParaRPr sz="4500"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/>
              <a:t>위키라는 웹 사이트를 만들기 위해 꼭 필요한 존재랍니다!</a:t>
            </a:r>
            <a:endParaRPr sz="4500"/>
          </a:p>
        </p:txBody>
      </p:sp>
      <p:pic>
        <p:nvPicPr>
          <p:cNvPr id="297" name="Google Shape;297;gac3f0b4772_2_82"/>
          <p:cNvPicPr preferRelativeResize="0"/>
          <p:nvPr/>
        </p:nvPicPr>
        <p:blipFill rotWithShape="1">
          <a:blip r:embed="rId4">
            <a:alphaModFix/>
          </a:blip>
          <a:srcRect b="0" l="22576" r="0" t="0"/>
          <a:stretch/>
        </p:blipFill>
        <p:spPr>
          <a:xfrm>
            <a:off x="16627575" y="4108450"/>
            <a:ext cx="7141725" cy="600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302" name="Google Shape;302;ga2608c8239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ga2608c8239_0_1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4" name="Google Shape;304;ga2608c8239_0_1"/>
          <p:cNvSpPr txBox="1"/>
          <p:nvPr/>
        </p:nvSpPr>
        <p:spPr>
          <a:xfrm>
            <a:off x="16649223" y="645640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HTML 기본 구조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ga2608c8239_0_1"/>
          <p:cNvSpPr txBox="1"/>
          <p:nvPr/>
        </p:nvSpPr>
        <p:spPr>
          <a:xfrm>
            <a:off x="1219200" y="1066800"/>
            <a:ext cx="7145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ga2608c8239_0_1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HTML에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a2608c8239_0_1"/>
          <p:cNvSpPr txBox="1"/>
          <p:nvPr/>
        </p:nvSpPr>
        <p:spPr>
          <a:xfrm>
            <a:off x="1219200" y="4108450"/>
            <a:ext cx="9969600" cy="9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HTML로 웹 페이지를 만들기 위해서는 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1. 문서 형식을 선언하고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2. &lt;head&gt;, &lt;body&gt;, &lt;title&gt;과 같은 요소들을 입력합니다.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t/>
            </a:r>
            <a:endParaRPr sz="18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파일명.html로 저장하고 브라우저에서 열어보면 방금 만든 웹 페이지가 나오게 됩니다.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t/>
            </a:r>
            <a:endParaRPr sz="18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3600">
                <a:solidFill>
                  <a:srgbClr val="97A1A9"/>
                </a:solidFill>
              </a:rPr>
              <a:t>“요소”가 무엇인지는 지금 몰라도 괜찮아요. </a:t>
            </a:r>
            <a:endParaRPr sz="3600">
              <a:solidFill>
                <a:srgbClr val="97A1A9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3600">
                <a:solidFill>
                  <a:srgbClr val="97A1A9"/>
                </a:solidFill>
              </a:rPr>
              <a:t>우선, HTML로 웹 페이지를 만드는 방법부터 확실히 알아둡시다!</a:t>
            </a:r>
            <a:endParaRPr sz="3600">
              <a:solidFill>
                <a:srgbClr val="97A1A9"/>
              </a:solidFill>
            </a:endParaRPr>
          </a:p>
        </p:txBody>
      </p:sp>
      <p:pic>
        <p:nvPicPr>
          <p:cNvPr id="308" name="Google Shape;308;ga2608c8239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06449" y="0"/>
            <a:ext cx="9514251" cy="635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ga2608c8239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54000" y="7229043"/>
            <a:ext cx="11430000" cy="648696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a2608c8239_0_1"/>
          <p:cNvSpPr txBox="1"/>
          <p:nvPr/>
        </p:nvSpPr>
        <p:spPr>
          <a:xfrm>
            <a:off x="19557350" y="125275"/>
            <a:ext cx="33915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b="1" lang="en-US" sz="3000">
                <a:solidFill>
                  <a:srgbClr val="FE4E71"/>
                </a:solidFill>
              </a:rPr>
              <a:t>← 문서 형식 선언</a:t>
            </a:r>
            <a:endParaRPr b="1" i="0" sz="1400" u="none" cap="none" strike="noStrike">
              <a:solidFill>
                <a:srgbClr val="FE4E71"/>
              </a:solidFill>
            </a:endParaRPr>
          </a:p>
        </p:txBody>
      </p:sp>
      <p:cxnSp>
        <p:nvCxnSpPr>
          <p:cNvPr id="311" name="Google Shape;311;ga2608c8239_0_1"/>
          <p:cNvCxnSpPr/>
          <p:nvPr/>
        </p:nvCxnSpPr>
        <p:spPr>
          <a:xfrm>
            <a:off x="20756875" y="6012500"/>
            <a:ext cx="0" cy="2755800"/>
          </a:xfrm>
          <a:prstGeom prst="straightConnector1">
            <a:avLst/>
          </a:prstGeom>
          <a:noFill/>
          <a:ln cap="flat" cmpd="sng" w="114300">
            <a:solidFill>
              <a:srgbClr val="0039EA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c795d8d8e_0_0"/>
          <p:cNvSpPr txBox="1"/>
          <p:nvPr/>
        </p:nvSpPr>
        <p:spPr>
          <a:xfrm>
            <a:off x="1219200" y="4108450"/>
            <a:ext cx="18786000" cy="8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11518"/>
                </a:solidFill>
              </a:rPr>
              <a:t>방금 보신 HTML 언어의 특징은 무엇일까요? 모두 &lt; &gt; 기호를 사용한다는 점입니다. 각각의 덩어리들은 모두 </a:t>
            </a:r>
            <a:r>
              <a:rPr b="1" lang="en-US" sz="4000">
                <a:solidFill>
                  <a:srgbClr val="0039EA"/>
                </a:solidFill>
              </a:rPr>
              <a:t>요소</a:t>
            </a:r>
            <a:r>
              <a:rPr lang="en-US" sz="4000">
                <a:solidFill>
                  <a:srgbClr val="111518"/>
                </a:solidFill>
              </a:rPr>
              <a:t>라고 부릅니다.</a:t>
            </a:r>
            <a:endParaRPr sz="4000">
              <a:solidFill>
                <a:srgbClr val="111518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000">
                <a:solidFill>
                  <a:srgbClr val="111518"/>
                </a:solidFill>
              </a:rPr>
              <a:t>즉, 요소들이 모여 하나의 HTML 문서가 완성됩니다.</a:t>
            </a:r>
            <a:endParaRPr sz="4000">
              <a:solidFill>
                <a:srgbClr val="111518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111518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111518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11518"/>
                </a:solidFill>
              </a:rPr>
              <a:t>요소는 </a:t>
            </a:r>
            <a:r>
              <a:rPr b="1" lang="en-US" sz="4000">
                <a:solidFill>
                  <a:srgbClr val="0039EA"/>
                </a:solidFill>
              </a:rPr>
              <a:t>시작 태그</a:t>
            </a:r>
            <a:r>
              <a:rPr lang="en-US" sz="4000">
                <a:solidFill>
                  <a:srgbClr val="111518"/>
                </a:solidFill>
              </a:rPr>
              <a:t>로 열어 </a:t>
            </a:r>
            <a:r>
              <a:rPr b="1" lang="en-US" sz="4000">
                <a:solidFill>
                  <a:srgbClr val="0039EA"/>
                </a:solidFill>
              </a:rPr>
              <a:t>종료 태그</a:t>
            </a:r>
            <a:r>
              <a:rPr lang="en-US" sz="4000">
                <a:solidFill>
                  <a:srgbClr val="111518"/>
                </a:solidFill>
              </a:rPr>
              <a:t>로 닫습니다.</a:t>
            </a:r>
            <a:endParaRPr sz="4000">
              <a:solidFill>
                <a:srgbClr val="111518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000">
                <a:solidFill>
                  <a:srgbClr val="111518"/>
                </a:solidFill>
              </a:rPr>
              <a:t>(종료 태그가 없는 경우도 있습니다.)</a:t>
            </a:r>
            <a:endParaRPr sz="4000">
              <a:solidFill>
                <a:srgbClr val="111518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111518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111518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11518"/>
                </a:solidFill>
              </a:rPr>
              <a:t>태그 사이에 들어가 있는 Hello World!는 </a:t>
            </a:r>
            <a:r>
              <a:rPr b="1" lang="en-US" sz="4000">
                <a:solidFill>
                  <a:srgbClr val="0039EA"/>
                </a:solidFill>
              </a:rPr>
              <a:t>내용</a:t>
            </a:r>
            <a:r>
              <a:rPr lang="en-US" sz="4000">
                <a:solidFill>
                  <a:srgbClr val="111518"/>
                </a:solidFill>
              </a:rPr>
              <a:t>이고,</a:t>
            </a:r>
            <a:endParaRPr sz="4000">
              <a:solidFill>
                <a:srgbClr val="111518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11518"/>
                </a:solidFill>
              </a:rPr>
              <a:t>태그 안에 있는 단어들은 </a:t>
            </a:r>
            <a:r>
              <a:rPr b="1" lang="en-US" sz="4000">
                <a:solidFill>
                  <a:srgbClr val="0039EA"/>
                </a:solidFill>
              </a:rPr>
              <a:t>속성</a:t>
            </a:r>
            <a:r>
              <a:rPr lang="en-US" sz="4000">
                <a:solidFill>
                  <a:srgbClr val="111518"/>
                </a:solidFill>
              </a:rPr>
              <a:t>입니다.</a:t>
            </a:r>
            <a:endParaRPr sz="4000">
              <a:solidFill>
                <a:srgbClr val="111518"/>
              </a:solidFill>
            </a:endParaRPr>
          </a:p>
        </p:txBody>
      </p:sp>
      <p:pic>
        <p:nvPicPr>
          <p:cNvPr descr="Fill 4.png" id="317" name="Google Shape;317;gac795d8d8e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gac795d8d8e_0_0"/>
          <p:cNvSpPr txBox="1"/>
          <p:nvPr/>
        </p:nvSpPr>
        <p:spPr>
          <a:xfrm>
            <a:off x="1219200" y="1066800"/>
            <a:ext cx="7145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gac795d8d8e_0_0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HTML에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0" name="Google Shape;320;gac795d8d8e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200" y="9631475"/>
            <a:ext cx="10621812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gac795d8d8e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9200" y="6781799"/>
            <a:ext cx="53340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326" name="Google Shape;326;gac66ce2145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gac66ce2145_0_11"/>
          <p:cNvSpPr txBox="1"/>
          <p:nvPr/>
        </p:nvSpPr>
        <p:spPr>
          <a:xfrm>
            <a:off x="1219200" y="1066800"/>
            <a:ext cx="7145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ac66ce2145_0_11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HTML에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9" name="Google Shape;329;gac66ce2145_0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0100" y="4071850"/>
            <a:ext cx="15003775" cy="391137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gac66ce2145_0_11"/>
          <p:cNvSpPr txBox="1"/>
          <p:nvPr/>
        </p:nvSpPr>
        <p:spPr>
          <a:xfrm>
            <a:off x="6131400" y="8271500"/>
            <a:ext cx="121212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사진 출처: </a:t>
            </a:r>
            <a:r>
              <a:rPr lang="en-US" sz="3000" u="sng">
                <a:solidFill>
                  <a:schemeClr val="hlink"/>
                </a:solidFill>
                <a:hlinkClick r:id="rId5"/>
              </a:rPr>
              <a:t>https://www.epubguide.net/115</a:t>
            </a:r>
            <a:endParaRPr sz="3000">
              <a:solidFill>
                <a:srgbClr val="6A7780"/>
              </a:solidFill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최종 강의 자료에는 직접 제작하여 업로드할 예정입니다.</a:t>
            </a:r>
            <a:endParaRPr sz="3000">
              <a:solidFill>
                <a:srgbClr val="6A778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335" name="Google Shape;335;gac795d8d8e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ac795d8d8e_0_9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7" name="Google Shape;337;gac795d8d8e_0_9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코드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gac795d8d8e_0_9"/>
          <p:cNvSpPr txBox="1"/>
          <p:nvPr/>
        </p:nvSpPr>
        <p:spPr>
          <a:xfrm>
            <a:off x="1219200" y="1066800"/>
            <a:ext cx="7145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gac795d8d8e_0_9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HTML에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gac795d8d8e_0_9"/>
          <p:cNvSpPr txBox="1"/>
          <p:nvPr/>
        </p:nvSpPr>
        <p:spPr>
          <a:xfrm>
            <a:off x="1219200" y="4108450"/>
            <a:ext cx="9969600" cy="8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위키 제작에 필요한 핵심 요소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AutoNum type="arabicPeriod"/>
            </a:pPr>
            <a:r>
              <a:rPr lang="en-US" sz="4500">
                <a:solidFill>
                  <a:srgbClr val="111518"/>
                </a:solidFill>
              </a:rPr>
              <a:t>텍스트 입력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제목: &lt;h1&gt; ~ &lt;h6&gt;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단락: &lt;p&gt;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줄바꿈: &lt;br&gt;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가로줄: &lt;hr&gt;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강조: &lt;strong&gt;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위아래 첨자: &lt;sup&gt;, &lt;sub&gt;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345" name="Google Shape;345;gacb27fe768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gacb27fe768_0_17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7" name="Google Shape;347;gacb27fe768_0_17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코드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gacb27fe768_0_17"/>
          <p:cNvSpPr txBox="1"/>
          <p:nvPr/>
        </p:nvSpPr>
        <p:spPr>
          <a:xfrm>
            <a:off x="1219200" y="1066800"/>
            <a:ext cx="7145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gacb27fe768_0_17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HTML에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gacb27fe768_0_17"/>
          <p:cNvSpPr txBox="1"/>
          <p:nvPr/>
        </p:nvSpPr>
        <p:spPr>
          <a:xfrm>
            <a:off x="1219200" y="4108450"/>
            <a:ext cx="9969600" cy="8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위키 제작에 필요한 핵심 요소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  2. 목록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순서 있는 목록 &lt;ol&gt;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순서 없는 목록 &lt;ul&gt;</a:t>
            </a:r>
            <a:endParaRPr sz="4500">
              <a:solidFill>
                <a:srgbClr val="111518"/>
              </a:solidFill>
            </a:endParaRPr>
          </a:p>
          <a:p>
            <a:pPr indent="-514350" lvl="1" marL="1485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하위 요소 &lt;li&gt;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355" name="Google Shape;355;gacb27fe768_0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gacb27fe768_0_26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7" name="Google Shape;357;gacb27fe768_0_26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코드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gacb27fe768_0_26"/>
          <p:cNvSpPr txBox="1"/>
          <p:nvPr/>
        </p:nvSpPr>
        <p:spPr>
          <a:xfrm>
            <a:off x="1219200" y="1066800"/>
            <a:ext cx="7145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gacb27fe768_0_26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HTML에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gacb27fe768_0_26"/>
          <p:cNvSpPr txBox="1"/>
          <p:nvPr/>
        </p:nvSpPr>
        <p:spPr>
          <a:xfrm>
            <a:off x="1219200" y="4108450"/>
            <a:ext cx="9969600" cy="8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위키 제작에 필요한 핵심 요소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  3. 표 &lt;table&gt;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행 &lt;tr&gt;</a:t>
            </a:r>
            <a:endParaRPr sz="4500">
              <a:solidFill>
                <a:srgbClr val="111518"/>
              </a:solidFill>
            </a:endParaRPr>
          </a:p>
          <a:p>
            <a:pPr indent="-514350" lvl="1" marL="14287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제목 &lt;th&gt;</a:t>
            </a:r>
            <a:endParaRPr sz="4500">
              <a:solidFill>
                <a:srgbClr val="111518"/>
              </a:solidFill>
            </a:endParaRPr>
          </a:p>
          <a:p>
            <a:pPr indent="-514350" lvl="1" marL="14287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열 &lt;td&gt;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합치기</a:t>
            </a:r>
            <a:endParaRPr sz="4500">
              <a:solidFill>
                <a:srgbClr val="111518"/>
              </a:solidFill>
            </a:endParaRPr>
          </a:p>
          <a:p>
            <a:pPr indent="-514350" lvl="1" marL="142875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위아래 합치기: rowspan</a:t>
            </a:r>
            <a:endParaRPr sz="4500">
              <a:solidFill>
                <a:srgbClr val="111518"/>
              </a:solidFill>
            </a:endParaRPr>
          </a:p>
          <a:p>
            <a:pPr indent="-514350" lvl="1" marL="142875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좌우 합치기: colspan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365" name="Google Shape;365;gacb27fe768_0_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gacb27fe768_0_44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7" name="Google Shape;367;gacb27fe768_0_44"/>
          <p:cNvSpPr txBox="1"/>
          <p:nvPr/>
        </p:nvSpPr>
        <p:spPr>
          <a:xfrm>
            <a:off x="1219200" y="1066800"/>
            <a:ext cx="7145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gacb27fe768_0_4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HTML에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gacb27fe768_0_44"/>
          <p:cNvSpPr txBox="1"/>
          <p:nvPr/>
        </p:nvSpPr>
        <p:spPr>
          <a:xfrm>
            <a:off x="1219200" y="4108450"/>
            <a:ext cx="9969600" cy="8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위키 제작에 필요한 핵심 요소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  4. 하이퍼링크 &lt;a&gt;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다른 사이트로 이동 (a href)</a:t>
            </a:r>
            <a:endParaRPr sz="4500">
              <a:solidFill>
                <a:srgbClr val="111518"/>
              </a:solidFill>
            </a:endParaRPr>
          </a:p>
          <a:p>
            <a:pPr indent="-51435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페이지 내 특정 위치로 이동 (id)</a:t>
            </a:r>
            <a:endParaRPr sz="4500">
              <a:solidFill>
                <a:srgbClr val="111518"/>
              </a:solidFill>
            </a:endParaRPr>
          </a:p>
        </p:txBody>
      </p:sp>
      <p:pic>
        <p:nvPicPr>
          <p:cNvPr id="370" name="Google Shape;370;gacb27fe768_0_44"/>
          <p:cNvPicPr preferRelativeResize="0"/>
          <p:nvPr/>
        </p:nvPicPr>
        <p:blipFill rotWithShape="1">
          <a:blip r:embed="rId4">
            <a:alphaModFix/>
          </a:blip>
          <a:srcRect b="0" l="0" r="29218" t="0"/>
          <a:stretch/>
        </p:blipFill>
        <p:spPr>
          <a:xfrm>
            <a:off x="12948575" y="4236986"/>
            <a:ext cx="11430001" cy="1362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gacb27fe768_0_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48575" y="6545300"/>
            <a:ext cx="11430000" cy="19096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376" name="Google Shape;376;gacb27fe768_0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gacb27fe768_0_35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8" name="Google Shape;378;gacb27fe768_0_35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코드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acb27fe768_0_35"/>
          <p:cNvSpPr txBox="1"/>
          <p:nvPr/>
        </p:nvSpPr>
        <p:spPr>
          <a:xfrm>
            <a:off x="1219200" y="1066800"/>
            <a:ext cx="7145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gacb27fe768_0_35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HTML에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gacb27fe768_0_35"/>
          <p:cNvSpPr txBox="1"/>
          <p:nvPr/>
        </p:nvSpPr>
        <p:spPr>
          <a:xfrm>
            <a:off x="1219200" y="4108450"/>
            <a:ext cx="9969600" cy="8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위키 제작에 필요한 핵심 요소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  5. 이미지 넣기&lt;img&gt;</a:t>
            </a:r>
            <a:endParaRPr sz="4500">
              <a:solidFill>
                <a:srgbClr val="111518"/>
              </a:solidFill>
            </a:endParaRPr>
          </a:p>
        </p:txBody>
      </p:sp>
      <p:pic>
        <p:nvPicPr>
          <p:cNvPr id="382" name="Google Shape;382;gacb27fe768_0_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7000" y="6037000"/>
            <a:ext cx="16745850" cy="6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101" name="Google Shape;101;ga2608c5b5c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a2608c5b5c_0_11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설리번 프로젝트 소개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a2608c5b5c_0_11"/>
          <p:cNvSpPr txBox="1"/>
          <p:nvPr/>
        </p:nvSpPr>
        <p:spPr>
          <a:xfrm>
            <a:off x="1219200" y="1805325"/>
            <a:ext cx="149658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설리번 프로젝트(Sullivan Project)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a2608c5b5c_0_11"/>
          <p:cNvSpPr txBox="1"/>
          <p:nvPr/>
        </p:nvSpPr>
        <p:spPr>
          <a:xfrm>
            <a:off x="1219200" y="4108450"/>
            <a:ext cx="15611100" cy="3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111518"/>
                </a:solidFill>
              </a:rPr>
              <a:t>기술</a:t>
            </a:r>
            <a:r>
              <a:rPr lang="en-US" sz="4500">
                <a:solidFill>
                  <a:srgbClr val="111518"/>
                </a:solidFill>
              </a:rPr>
              <a:t>과 </a:t>
            </a:r>
            <a:r>
              <a:rPr b="1" lang="en-US" sz="4500">
                <a:solidFill>
                  <a:srgbClr val="111518"/>
                </a:solidFill>
              </a:rPr>
              <a:t>배움</a:t>
            </a:r>
            <a:r>
              <a:rPr lang="en-US" sz="4500">
                <a:solidFill>
                  <a:srgbClr val="111518"/>
                </a:solidFill>
              </a:rPr>
              <a:t>을 통해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우리 주변의 </a:t>
            </a:r>
            <a:r>
              <a:rPr b="1" lang="en-US" sz="4500">
                <a:solidFill>
                  <a:srgbClr val="111518"/>
                </a:solidFill>
              </a:rPr>
              <a:t>문제</a:t>
            </a:r>
            <a:r>
              <a:rPr lang="en-US" sz="4500">
                <a:solidFill>
                  <a:srgbClr val="111518"/>
                </a:solidFill>
              </a:rPr>
              <a:t>를 주도적으로 포착하고 정의하며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협력하여 </a:t>
            </a:r>
            <a:r>
              <a:rPr b="1" lang="en-US" sz="4500">
                <a:solidFill>
                  <a:srgbClr val="111518"/>
                </a:solidFill>
              </a:rPr>
              <a:t>해결</a:t>
            </a:r>
            <a:r>
              <a:rPr lang="en-US" sz="4500">
                <a:solidFill>
                  <a:srgbClr val="111518"/>
                </a:solidFill>
              </a:rPr>
              <a:t>할 수 있도록 돕는 교육 프로젝트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105" name="Google Shape;105;ga2608c5b5c_0_11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106" name="Google Shape;106;ga2608c5b5c_0_11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107" name="Google Shape;107;ga2608c5b5c_0_11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8" name="Google Shape;108;ga2608c5b5c_0_11"/>
          <p:cNvPicPr preferRelativeResize="0"/>
          <p:nvPr/>
        </p:nvPicPr>
        <p:blipFill rotWithShape="1">
          <a:blip r:embed="rId4">
            <a:alphaModFix/>
          </a:blip>
          <a:srcRect b="24225" l="0" r="2837" t="0"/>
          <a:stretch/>
        </p:blipFill>
        <p:spPr>
          <a:xfrm>
            <a:off x="1219200" y="7531450"/>
            <a:ext cx="9872750" cy="512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a2608c5b5c_0_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34124" y="7531450"/>
            <a:ext cx="6620598" cy="512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gacb27fe768_0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87" y="5473825"/>
            <a:ext cx="13562459" cy="630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gacb27fe768_0_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71133" y="5473837"/>
            <a:ext cx="10804179" cy="6302288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acb27fe768_0_80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acb27fe768_0_80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CSS에 대해 알아보아요!</a:t>
            </a:r>
            <a:endParaRPr b="1" sz="6000">
              <a:solidFill>
                <a:srgbClr val="111518"/>
              </a:solidFill>
            </a:endParaRPr>
          </a:p>
        </p:txBody>
      </p:sp>
      <p:sp>
        <p:nvSpPr>
          <p:cNvPr id="391" name="Google Shape;391;gacb27fe768_0_80"/>
          <p:cNvSpPr txBox="1"/>
          <p:nvPr/>
        </p:nvSpPr>
        <p:spPr>
          <a:xfrm>
            <a:off x="4058550" y="3446075"/>
            <a:ext cx="16266900" cy="16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글자 크기와 색상을 어떻게 바꾸었을까요?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힌트: style으로 시작하는 부분에 집중!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396" name="Google Shape;396;gac3f0b4772_2_1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gac3f0b4772_2_105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ac3f0b4772_2_105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CSS에 </a:t>
            </a:r>
            <a:r>
              <a:rPr b="1" lang="en-US" sz="6000">
                <a:solidFill>
                  <a:srgbClr val="111518"/>
                </a:solidFill>
              </a:rPr>
              <a:t>대해 알아보아요!</a:t>
            </a:r>
            <a:endParaRPr b="1" sz="6000">
              <a:solidFill>
                <a:srgbClr val="111518"/>
              </a:solidFill>
            </a:endParaRPr>
          </a:p>
        </p:txBody>
      </p:sp>
      <p:sp>
        <p:nvSpPr>
          <p:cNvPr id="399" name="Google Shape;399;gac3f0b4772_2_105"/>
          <p:cNvSpPr txBox="1"/>
          <p:nvPr/>
        </p:nvSpPr>
        <p:spPr>
          <a:xfrm>
            <a:off x="1219200" y="4108450"/>
            <a:ext cx="15611100" cy="6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0039EA"/>
                </a:solidFill>
              </a:rPr>
              <a:t>CSS</a:t>
            </a:r>
            <a:r>
              <a:rPr lang="en-US" sz="4500">
                <a:solidFill>
                  <a:srgbClr val="111518"/>
                </a:solidFill>
              </a:rPr>
              <a:t>는 웹사이트의 스타일을 지정해 주는 언어입니다.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HTML처럼 직접 선언을 해주어야 합니다.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내부에서 선언</a:t>
            </a:r>
            <a:endParaRPr sz="4500">
              <a:solidFill>
                <a:srgbClr val="111518"/>
              </a:solidFill>
            </a:endParaRPr>
          </a:p>
          <a:p>
            <a:pPr indent="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11518"/>
                </a:solidFill>
              </a:rPr>
              <a:t>&lt;style type=“text/css”&gt; … &lt;/style&gt;</a:t>
            </a:r>
            <a:endParaRPr sz="40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외부 스타일시트 연결</a:t>
            </a:r>
            <a:endParaRPr sz="4500">
              <a:solidFill>
                <a:srgbClr val="111518"/>
              </a:solidFill>
            </a:endParaRPr>
          </a:p>
          <a:p>
            <a:pPr indent="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111518"/>
                </a:solidFill>
              </a:rPr>
              <a:t>&lt;link rel=”stylesheet” type=“text/css” href=“외부 스타일시트 주소”&gt;</a:t>
            </a:r>
            <a:endParaRPr sz="4000">
              <a:solidFill>
                <a:srgbClr val="111518"/>
              </a:solidFill>
            </a:endParaRPr>
          </a:p>
        </p:txBody>
      </p:sp>
      <p:grpSp>
        <p:nvGrpSpPr>
          <p:cNvPr id="400" name="Google Shape;400;gac3f0b4772_2_105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401" name="Google Shape;401;gac3f0b4772_2_105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402" name="Google Shape;402;gac3f0b4772_2_105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407" name="Google Shape;407;gac795d8d8e_0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gac795d8d8e_0_18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ac795d8d8e_0_18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CSS에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ac795d8d8e_0_18"/>
          <p:cNvSpPr txBox="1"/>
          <p:nvPr/>
        </p:nvSpPr>
        <p:spPr>
          <a:xfrm>
            <a:off x="1219200" y="4108450"/>
            <a:ext cx="15570900" cy="74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4500">
                <a:highlight>
                  <a:srgbClr val="FFFFFF"/>
                </a:highlight>
              </a:rPr>
              <a:t>CSS는 HTML의 태그(요소)에 스타일 효과를 주는 언어예요.</a:t>
            </a:r>
            <a:endParaRPr sz="45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4500">
                <a:highlight>
                  <a:srgbClr val="FFFFFF"/>
                </a:highlight>
              </a:rPr>
              <a:t>CSS의 기본 문법은 </a:t>
            </a:r>
            <a:r>
              <a:rPr b="1" lang="en-US" sz="4500">
                <a:highlight>
                  <a:srgbClr val="FFFFFF"/>
                </a:highlight>
              </a:rPr>
              <a:t>선택자 {속성:값; 속성:값;...} </a:t>
            </a:r>
            <a:r>
              <a:rPr lang="en-US" sz="4500">
                <a:highlight>
                  <a:srgbClr val="FFFFFF"/>
                </a:highlight>
              </a:rPr>
              <a:t>입니다.</a:t>
            </a:r>
            <a:endParaRPr sz="45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45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4500">
                <a:highlight>
                  <a:srgbClr val="FFFFFF"/>
                </a:highlight>
              </a:rPr>
              <a:t>여기서 </a:t>
            </a:r>
            <a:r>
              <a:rPr b="1" lang="en-US" sz="4500">
                <a:solidFill>
                  <a:srgbClr val="0039EA"/>
                </a:solidFill>
                <a:highlight>
                  <a:srgbClr val="FFFFFF"/>
                </a:highlight>
              </a:rPr>
              <a:t>선택자</a:t>
            </a:r>
            <a:r>
              <a:rPr lang="en-US" sz="4500">
                <a:highlight>
                  <a:srgbClr val="FFFFFF"/>
                </a:highlight>
              </a:rPr>
              <a:t>는 무엇일까요?</a:t>
            </a:r>
            <a:endParaRPr sz="45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>
                <a:solidFill>
                  <a:schemeClr val="dk1"/>
                </a:solidFill>
                <a:highlight>
                  <a:srgbClr val="FFFFFF"/>
                </a:highlight>
              </a:rPr>
              <a:t>우리가 효과를 주고 싶은 태그를 선택해야 하는데,</a:t>
            </a:r>
            <a:endParaRPr sz="4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>
                <a:solidFill>
                  <a:schemeClr val="dk1"/>
                </a:solidFill>
                <a:highlight>
                  <a:srgbClr val="FFFFFF"/>
                </a:highlight>
              </a:rPr>
              <a:t>이 때 꼭 알아야 하는 중요한 개념이랍니다.</a:t>
            </a:r>
            <a:endParaRPr sz="4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>
                <a:solidFill>
                  <a:schemeClr val="dk1"/>
                </a:solidFill>
                <a:highlight>
                  <a:srgbClr val="FFFFFF"/>
                </a:highlight>
              </a:rPr>
              <a:t>선택자에 대해서는 다음 슬라이드에서 자세히 알아보아요!</a:t>
            </a:r>
            <a:endParaRPr sz="4500">
              <a:highlight>
                <a:srgbClr val="FFFFFF"/>
              </a:highlight>
            </a:endParaRPr>
          </a:p>
        </p:txBody>
      </p:sp>
      <p:grpSp>
        <p:nvGrpSpPr>
          <p:cNvPr id="411" name="Google Shape;411;gac795d8d8e_0_18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412" name="Google Shape;412;gac795d8d8e_0_18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413" name="Google Shape;413;gac795d8d8e_0_18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14" name="Google Shape;414;gac795d8d8e_0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200" y="6477000"/>
            <a:ext cx="11763375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419" name="Google Shape;419;gacd8d1cade_2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gacd8d1cade_2_0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gacd8d1cade_2_0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CSS에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gacd8d1cade_2_0"/>
          <p:cNvSpPr txBox="1"/>
          <p:nvPr/>
        </p:nvSpPr>
        <p:spPr>
          <a:xfrm>
            <a:off x="1219200" y="4108450"/>
            <a:ext cx="15611100" cy="8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0039EA"/>
                </a:solidFill>
              </a:rPr>
              <a:t>선택자</a:t>
            </a:r>
            <a:r>
              <a:rPr lang="en-US" sz="4500">
                <a:solidFill>
                  <a:srgbClr val="111518"/>
                </a:solidFill>
              </a:rPr>
              <a:t>는 어떤 요소에 스타일을 적용할지 알려주는 방식입니다.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선택자의 유형에는 여러 가지</a:t>
            </a:r>
            <a:r>
              <a:rPr lang="en-US" sz="4500">
                <a:solidFill>
                  <a:srgbClr val="111518"/>
                </a:solidFill>
              </a:rPr>
              <a:t>가</a:t>
            </a:r>
            <a:r>
              <a:rPr lang="en-US" sz="4500">
                <a:solidFill>
                  <a:srgbClr val="111518"/>
                </a:solidFill>
              </a:rPr>
              <a:t> 있어요. 각각의 유형에 대해 잘 알아두면, 더욱 편리하게 스타일을 설정할 수 있습니다.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태그 선택자: 태그명 {속성1:값1; 속성2; 값2 …}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클래스 선택자: .클래스명 {속성1:값1; 속성2; 값2 …}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아이디 선택자: #아이디명 {속성1:값1; 속성2; 값2 …}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423" name="Google Shape;423;gacd8d1cade_2_0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424" name="Google Shape;424;gacd8d1cade_2_0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425" name="Google Shape;425;gacd8d1cade_2_0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430" name="Google Shape;430;gac66ce2145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gac66ce2145_0_1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gac66ce2145_0_1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CSS에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gac66ce2145_0_1"/>
          <p:cNvSpPr txBox="1"/>
          <p:nvPr/>
        </p:nvSpPr>
        <p:spPr>
          <a:xfrm>
            <a:off x="1219200" y="4108450"/>
            <a:ext cx="15611100" cy="76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여러 태그에 스타일을 적용하는 경우도 생기게 되는데, 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이럴 때에는 선택자를 여</a:t>
            </a:r>
            <a:r>
              <a:rPr lang="en-US" sz="4500">
                <a:solidFill>
                  <a:srgbClr val="111518"/>
                </a:solidFill>
              </a:rPr>
              <a:t>러 개 사용할 수 있습니다.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( 사용 예시 )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434" name="Google Shape;434;gac66ce2145_0_1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435" name="Google Shape;435;gac66ce2145_0_1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436" name="Google Shape;436;gac66ce2145_0_1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441" name="Google Shape;441;gacb27fe768_0_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gacb27fe768_0_69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acb27fe768_0_69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CSS에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acb27fe768_0_69"/>
          <p:cNvSpPr txBox="1"/>
          <p:nvPr/>
        </p:nvSpPr>
        <p:spPr>
          <a:xfrm>
            <a:off x="1219200" y="4108450"/>
            <a:ext cx="15611100" cy="79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위키 제작에 필요한 핵심 CSS 속성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폰트: font-size, color, text-align, font-family, text-decoration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배경: background-color, background-image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목록: list-style-type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표: width, table-layout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박스 모델: margin, padding, border, display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콘텐츠: width, height, top, right, bottom, left. float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* 한눈에 보기 쉽게 표로 정리할 예정입니다.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445" name="Google Shape;445;gacb27fe768_0_69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446" name="Google Shape;446;gacb27fe768_0_69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447" name="Google Shape;447;gacb27fe768_0_69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452" name="Google Shape;452;gac66ce2145_0_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gac66ce2145_0_23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gac66ce2145_0_23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CSS에 대해 알아보아요!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gac66ce2145_0_23"/>
          <p:cNvSpPr txBox="1"/>
          <p:nvPr/>
        </p:nvSpPr>
        <p:spPr>
          <a:xfrm>
            <a:off x="1219200" y="4108450"/>
            <a:ext cx="15611100" cy="6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CSS 사용 예제 여러 개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456" name="Google Shape;456;gac66ce2145_0_23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457" name="Google Shape;457;gac66ce2145_0_23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458" name="Google Shape;458;gac66ce2145_0_2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39EA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c3f0b4772_2_116"/>
          <p:cNvSpPr txBox="1"/>
          <p:nvPr/>
        </p:nvSpPr>
        <p:spPr>
          <a:xfrm>
            <a:off x="5492800" y="5254275"/>
            <a:ext cx="134289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sz="6000">
                <a:solidFill>
                  <a:schemeClr val="lt1"/>
                </a:solidFill>
              </a:rPr>
              <a:t>지금까지 배운 내용을 복습해 볼까요?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gac3f0b4772_2_116"/>
          <p:cNvSpPr txBox="1"/>
          <p:nvPr/>
        </p:nvSpPr>
        <p:spPr>
          <a:xfrm>
            <a:off x="3871225" y="6544025"/>
            <a:ext cx="16641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1" lang="en-US" sz="9000">
                <a:solidFill>
                  <a:schemeClr val="lt1"/>
                </a:solidFill>
              </a:rPr>
              <a:t>자기소개 페이지 만들기</a:t>
            </a:r>
            <a:r>
              <a:rPr b="1" i="0" lang="en-US" sz="9000" u="none" cap="none" strike="noStrike">
                <a:solidFill>
                  <a:schemeClr val="lt1"/>
                </a:solidFill>
              </a:rPr>
              <a:t> 👋</a:t>
            </a:r>
            <a:endParaRPr b="1" i="0" sz="1400" u="none" cap="none" strike="noStrike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469" name="Google Shape;469;gac3f0b4772_2_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gac3f0b4772_2_93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1" name="Google Shape;471;gac3f0b4772_2_93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자기소개 페이지 예시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gac3f0b4772_2_93"/>
          <p:cNvSpPr txBox="1"/>
          <p:nvPr/>
        </p:nvSpPr>
        <p:spPr>
          <a:xfrm>
            <a:off x="1219200" y="1066800"/>
            <a:ext cx="7145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2차시 - HTML과 CSS를 알아보아요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gac3f0b4772_2_93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실전! 자기소개 페이지 만들기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gac3f0b4772_2_93"/>
          <p:cNvSpPr txBox="1"/>
          <p:nvPr/>
        </p:nvSpPr>
        <p:spPr>
          <a:xfrm>
            <a:off x="1219200" y="4108450"/>
            <a:ext cx="9969600" cy="64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지금까지 배운 HTML과 CSS의 개념을 활용하여 자기소개 페이지를 만들어 보아요!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(</a:t>
            </a:r>
            <a:r>
              <a:rPr lang="en-US" sz="4400">
                <a:solidFill>
                  <a:schemeClr val="dk1"/>
                </a:solidFill>
              </a:rPr>
              <a:t>내용 구성 및 스타일 속성은 학생 스스로 응용할 수 있도록 함)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tboard Copy 13.jpg" id="479" name="Google Shape;479;gac3f0b4772_2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99557"/>
            <a:ext cx="24384000" cy="14158452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gac3f0b4772_2_10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Arial"/>
              <a:buNone/>
            </a:pPr>
            <a:r>
              <a:rPr b="1" lang="en-US" sz="7500">
                <a:solidFill>
                  <a:schemeClr val="lt1"/>
                </a:solidFill>
              </a:rPr>
              <a:t>나만의 학교 위키 만들기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descr="Fill 4.png" id="481" name="Google Shape;481;gac3f0b4772_2_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gac3f0b4772_2_10"/>
          <p:cNvSpPr txBox="1"/>
          <p:nvPr/>
        </p:nvSpPr>
        <p:spPr>
          <a:xfrm>
            <a:off x="1517625" y="3372100"/>
            <a:ext cx="162348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>
                <a:solidFill>
                  <a:srgbClr val="FFFFFF"/>
                </a:solidFill>
              </a:rPr>
              <a:t>3</a:t>
            </a:r>
            <a:r>
              <a:rPr lang="en-US" sz="7500">
                <a:solidFill>
                  <a:srgbClr val="FFFFFF"/>
                </a:solidFill>
              </a:rPr>
              <a:t>차시 - JavaScript를 알아 보아요 </a:t>
            </a:r>
            <a:r>
              <a:rPr lang="en-US" sz="7500">
                <a:solidFill>
                  <a:srgbClr val="FFFFFF"/>
                </a:solidFill>
              </a:rPr>
              <a:t>👋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3" name="Google Shape;483;gac3f0b4772_2_10"/>
          <p:cNvCxnSpPr/>
          <p:nvPr/>
        </p:nvCxnSpPr>
        <p:spPr>
          <a:xfrm>
            <a:off x="7195046" y="5444475"/>
            <a:ext cx="10119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484" name="Google Shape;484;gac3f0b4772_2_10"/>
          <p:cNvSpPr txBox="1"/>
          <p:nvPr/>
        </p:nvSpPr>
        <p:spPr>
          <a:xfrm>
            <a:off x="1517625" y="5063475"/>
            <a:ext cx="5677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en-US" sz="3500">
                <a:solidFill>
                  <a:schemeClr val="lt1"/>
                </a:solidFill>
              </a:rPr>
              <a:t>설리번 프로젝트 Web1팀</a:t>
            </a:r>
            <a:endParaRPr sz="3500">
              <a:solidFill>
                <a:srgbClr val="FFFFFF"/>
              </a:solidFill>
            </a:endParaRPr>
          </a:p>
        </p:txBody>
      </p:sp>
      <p:sp>
        <p:nvSpPr>
          <p:cNvPr id="485" name="Google Shape;485;gac3f0b4772_2_10"/>
          <p:cNvSpPr txBox="1"/>
          <p:nvPr/>
        </p:nvSpPr>
        <p:spPr>
          <a:xfrm>
            <a:off x="8434375" y="5063475"/>
            <a:ext cx="60828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발표 관련 정보 (일시, 자료 등)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114" name="Google Shape;114;ga2608c5b5c_0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a2608c5b5c_0_22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설리번 프로젝트 소개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a2608c5b5c_0_22"/>
          <p:cNvSpPr txBox="1"/>
          <p:nvPr/>
        </p:nvSpPr>
        <p:spPr>
          <a:xfrm>
            <a:off x="1219200" y="1805325"/>
            <a:ext cx="149658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설리번 선생님 소개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ga2608c5b5c_0_22"/>
          <p:cNvSpPr txBox="1"/>
          <p:nvPr/>
        </p:nvSpPr>
        <p:spPr>
          <a:xfrm>
            <a:off x="1219200" y="4108450"/>
            <a:ext cx="15611100" cy="20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만나서 반갑습니다!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다양하고 유익한 교육적 영양소를 전달하겠습니다!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118" name="Google Shape;118;ga2608c5b5c_0_22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119" name="Google Shape;119;ga2608c5b5c_0_22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120" name="Google Shape;120;ga2608c5b5c_0_22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1" name="Google Shape;121;ga2608c5b5c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0725" y="6686275"/>
            <a:ext cx="3200050" cy="256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a2608c5b5c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4125" y="6686275"/>
            <a:ext cx="3200050" cy="256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a2608c5b5c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33725" y="6686275"/>
            <a:ext cx="3200050" cy="256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a2608c5b5c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39013" y="6686275"/>
            <a:ext cx="3200050" cy="256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a2608c5b5c_0_22"/>
          <p:cNvSpPr txBox="1"/>
          <p:nvPr/>
        </p:nvSpPr>
        <p:spPr>
          <a:xfrm>
            <a:off x="924700" y="9522800"/>
            <a:ext cx="3692100" cy="10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b="1" lang="en-US" sz="56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곽현지</a:t>
            </a:r>
            <a:r>
              <a:rPr b="1" lang="en-US" sz="47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 </a:t>
            </a:r>
            <a:r>
              <a:rPr lang="en-US" sz="41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선생님</a:t>
            </a:r>
            <a:endParaRPr sz="4100">
              <a:solidFill>
                <a:srgbClr val="111518"/>
              </a:solidFill>
              <a:latin typeface="Single Day"/>
              <a:ea typeface="Single Day"/>
              <a:cs typeface="Single Day"/>
              <a:sym typeface="Single Day"/>
            </a:endParaRPr>
          </a:p>
        </p:txBody>
      </p:sp>
      <p:sp>
        <p:nvSpPr>
          <p:cNvPr id="126" name="Google Shape;126;ga2608c5b5c_0_22"/>
          <p:cNvSpPr txBox="1"/>
          <p:nvPr/>
        </p:nvSpPr>
        <p:spPr>
          <a:xfrm>
            <a:off x="5268100" y="9522800"/>
            <a:ext cx="3692100" cy="10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b="1" lang="en-US" sz="56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김민</a:t>
            </a:r>
            <a:r>
              <a:rPr b="1" lang="en-US" sz="56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지</a:t>
            </a:r>
            <a:r>
              <a:rPr b="1" lang="en-US" sz="47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 </a:t>
            </a:r>
            <a:r>
              <a:rPr lang="en-US" sz="41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선생님</a:t>
            </a:r>
            <a:endParaRPr sz="4100">
              <a:solidFill>
                <a:srgbClr val="111518"/>
              </a:solidFill>
              <a:latin typeface="Single Day"/>
              <a:ea typeface="Single Day"/>
              <a:cs typeface="Single Day"/>
              <a:sym typeface="Single Day"/>
            </a:endParaRPr>
          </a:p>
        </p:txBody>
      </p:sp>
      <p:sp>
        <p:nvSpPr>
          <p:cNvPr id="127" name="Google Shape;127;ga2608c5b5c_0_22"/>
          <p:cNvSpPr txBox="1"/>
          <p:nvPr/>
        </p:nvSpPr>
        <p:spPr>
          <a:xfrm>
            <a:off x="9687700" y="9522800"/>
            <a:ext cx="3692100" cy="10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b="1" lang="en-US" sz="56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김의겸</a:t>
            </a:r>
            <a:r>
              <a:rPr b="1" lang="en-US" sz="47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 </a:t>
            </a:r>
            <a:r>
              <a:rPr lang="en-US" sz="41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선생님</a:t>
            </a:r>
            <a:endParaRPr sz="4100">
              <a:solidFill>
                <a:srgbClr val="111518"/>
              </a:solidFill>
              <a:latin typeface="Single Day"/>
              <a:ea typeface="Single Day"/>
              <a:cs typeface="Single Day"/>
              <a:sym typeface="Single Day"/>
            </a:endParaRPr>
          </a:p>
        </p:txBody>
      </p:sp>
      <p:sp>
        <p:nvSpPr>
          <p:cNvPr id="128" name="Google Shape;128;ga2608c5b5c_0_22"/>
          <p:cNvSpPr txBox="1"/>
          <p:nvPr/>
        </p:nvSpPr>
        <p:spPr>
          <a:xfrm>
            <a:off x="13993000" y="9522800"/>
            <a:ext cx="3692100" cy="10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b="1" lang="en-US" sz="56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오</a:t>
            </a:r>
            <a:r>
              <a:rPr b="1" lang="en-US" sz="56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지영</a:t>
            </a:r>
            <a:r>
              <a:rPr b="1" lang="en-US" sz="47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 </a:t>
            </a:r>
            <a:r>
              <a:rPr lang="en-US" sz="4100">
                <a:solidFill>
                  <a:srgbClr val="111518"/>
                </a:solidFill>
                <a:latin typeface="Single Day"/>
                <a:ea typeface="Single Day"/>
                <a:cs typeface="Single Day"/>
                <a:sym typeface="Single Day"/>
              </a:rPr>
              <a:t>선생님</a:t>
            </a:r>
            <a:endParaRPr sz="4100">
              <a:solidFill>
                <a:srgbClr val="111518"/>
              </a:solidFill>
              <a:latin typeface="Single Day"/>
              <a:ea typeface="Single Day"/>
              <a:cs typeface="Single Day"/>
              <a:sym typeface="Single Day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490" name="Google Shape;490;gac3f0b4772_2_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gac3f0b4772_2_57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b="1" lang="en-US" sz="7500">
                <a:solidFill>
                  <a:srgbClr val="111518"/>
                </a:solidFill>
              </a:rPr>
              <a:t>목차</a:t>
            </a:r>
            <a:endParaRPr b="1" i="0" sz="1400" u="none" cap="none" strike="noStrike">
              <a:solidFill>
                <a:srgbClr val="111518"/>
              </a:solidFill>
            </a:endParaRPr>
          </a:p>
        </p:txBody>
      </p:sp>
      <p:sp>
        <p:nvSpPr>
          <p:cNvPr id="492" name="Google Shape;492;gac3f0b4772_2_57"/>
          <p:cNvSpPr txBox="1"/>
          <p:nvPr/>
        </p:nvSpPr>
        <p:spPr>
          <a:xfrm>
            <a:off x="1177450" y="3454375"/>
            <a:ext cx="89685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1. JavaScript 기본 문법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493" name="Google Shape;493;gac3f0b4772_2_57"/>
          <p:cNvSpPr txBox="1"/>
          <p:nvPr/>
        </p:nvSpPr>
        <p:spPr>
          <a:xfrm>
            <a:off x="1663875" y="4398175"/>
            <a:ext cx="8968500" cy="28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a. JS 기본 변수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b. 기본 연산자와 변수 형변환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c. 화면 출력 및 키보드 입력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494" name="Google Shape;494;gac3f0b4772_2_57"/>
          <p:cNvSpPr txBox="1"/>
          <p:nvPr/>
        </p:nvSpPr>
        <p:spPr>
          <a:xfrm>
            <a:off x="1177450" y="7374725"/>
            <a:ext cx="108720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2. 제어문 및 반복문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495" name="Google Shape;495;gac3f0b4772_2_57"/>
          <p:cNvSpPr txBox="1"/>
          <p:nvPr/>
        </p:nvSpPr>
        <p:spPr>
          <a:xfrm>
            <a:off x="1516212" y="8318525"/>
            <a:ext cx="10872000" cy="19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a. JS 제어문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b. JS 반복문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496" name="Google Shape;496;gac3f0b4772_2_57"/>
          <p:cNvSpPr txBox="1"/>
          <p:nvPr/>
        </p:nvSpPr>
        <p:spPr>
          <a:xfrm>
            <a:off x="11294297" y="3446125"/>
            <a:ext cx="123798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3</a:t>
            </a:r>
            <a:r>
              <a:rPr lang="en-US" sz="4500">
                <a:solidFill>
                  <a:srgbClr val="111518"/>
                </a:solidFill>
              </a:rPr>
              <a:t>. JavaScript 함수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497" name="Google Shape;497;gac3f0b4772_2_57"/>
          <p:cNvSpPr txBox="1"/>
          <p:nvPr/>
        </p:nvSpPr>
        <p:spPr>
          <a:xfrm>
            <a:off x="11738971" y="4389925"/>
            <a:ext cx="10724400" cy="19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a. 사용자 지정 함수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b. JS 내장 함수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502" name="Google Shape;502;gaca5f4db89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gaca5f4db89_0_17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3</a:t>
            </a:r>
            <a:r>
              <a:rPr lang="en-US" sz="3500">
                <a:solidFill>
                  <a:srgbClr val="97A1A9"/>
                </a:solidFill>
              </a:rPr>
              <a:t>차시 - JavaScript를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aca5f4db89_0_17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JavaScript의 기본 문법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aca5f4db89_0_17"/>
          <p:cNvSpPr txBox="1"/>
          <p:nvPr/>
        </p:nvSpPr>
        <p:spPr>
          <a:xfrm>
            <a:off x="1219200" y="4108450"/>
            <a:ext cx="15611100" cy="56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참고 자료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 u="sng">
                <a:solidFill>
                  <a:schemeClr val="hlink"/>
                </a:solidFill>
                <a:hlinkClick r:id="rId4"/>
              </a:rPr>
              <a:t>생활코딩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자바스크립트 기본 변수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-&gt; 기본 용어(표현식과 문장, 키워드등)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-&gt; 기본 변수 타입(Number, String, Boolean, Undefined, Null)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506" name="Google Shape;506;gaca5f4db89_0_17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507" name="Google Shape;507;gaca5f4db89_0_17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508" name="Google Shape;508;gaca5f4db89_0_17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513" name="Google Shape;513;gaca5f4db89_0_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gaca5f4db89_0_27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3차시 - JavaScript를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gaca5f4db89_0_27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JavaScript의 기본 문법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gaca5f4db89_0_27"/>
          <p:cNvSpPr txBox="1"/>
          <p:nvPr/>
        </p:nvSpPr>
        <p:spPr>
          <a:xfrm>
            <a:off x="1219200" y="4108450"/>
            <a:ext cx="15611100" cy="56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참고 자료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 u="sng">
                <a:solidFill>
                  <a:schemeClr val="hlink"/>
                </a:solidFill>
                <a:hlinkClick r:id="rId4"/>
              </a:rPr>
              <a:t>생활코딩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자바스크립트 기본 변수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-&gt; 기본 연산자(사칙연산, 대입 연산자등)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517" name="Google Shape;517;gaca5f4db89_0_27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518" name="Google Shape;518;gaca5f4db89_0_27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519" name="Google Shape;519;gaca5f4db89_0_27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524" name="Google Shape;524;gaca5f4db89_0_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gaca5f4db89_0_37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6" name="Google Shape;526;gaca5f4db89_0_37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화면 출력 실습 예제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gaca5f4db89_0_37"/>
          <p:cNvSpPr txBox="1"/>
          <p:nvPr/>
        </p:nvSpPr>
        <p:spPr>
          <a:xfrm>
            <a:off x="1219200" y="4108450"/>
            <a:ext cx="9969600" cy="64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화면 출력 및 키보드 입력 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document.write()함수 사용해보기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대화상자로 메시지 출력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대화상자로 메시지 입력(alert(), prompt(), confirm())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528" name="Google Shape;528;gaca5f4db89_0_37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3차시 - JavaScript를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gaca5f4db89_0_37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JavaScript의 기본 문법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534" name="Google Shape;534;gaca5f4db89_0_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gaca5f4db89_0_57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3차시 - JavaScript를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gaca5f4db89_0_57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JavaScript 제어문과 조건문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gaca5f4db89_0_57"/>
          <p:cNvSpPr txBox="1"/>
          <p:nvPr/>
        </p:nvSpPr>
        <p:spPr>
          <a:xfrm>
            <a:off x="1219200" y="4108450"/>
            <a:ext cx="15611100" cy="56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참고 자료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 u="sng">
                <a:solidFill>
                  <a:schemeClr val="hlink"/>
                </a:solidFill>
                <a:hlinkClick r:id="rId4"/>
              </a:rPr>
              <a:t>생활코딩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제어문이란?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조건문 (if-else문 / switch문)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538" name="Google Shape;538;gaca5f4db89_0_57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539" name="Google Shape;539;gaca5f4db89_0_57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540" name="Google Shape;540;gaca5f4db89_0_57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545" name="Google Shape;545;gaca5f4db89_0_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gaca5f4db89_0_67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3차시 - JavaScript를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gaca5f4db89_0_67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JavaScript 제어문과 조건문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aca5f4db89_0_67"/>
          <p:cNvSpPr txBox="1"/>
          <p:nvPr/>
        </p:nvSpPr>
        <p:spPr>
          <a:xfrm>
            <a:off x="1219200" y="4108450"/>
            <a:ext cx="15611100" cy="56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참고 자료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 u="sng">
                <a:solidFill>
                  <a:schemeClr val="hlink"/>
                </a:solidFill>
                <a:hlinkClick r:id="rId4"/>
              </a:rPr>
              <a:t>생활코딩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반복문이란?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while, for, do-while문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549" name="Google Shape;549;gaca5f4db89_0_67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550" name="Google Shape;550;gaca5f4db89_0_67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551" name="Google Shape;551;gaca5f4db89_0_67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556" name="Google Shape;556;gaca5f4db89_0_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gaca5f4db89_0_77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3차시 - JavaScript를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gaca5f4db89_0_77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JavaScript 함수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gaca5f4db89_0_77"/>
          <p:cNvSpPr txBox="1"/>
          <p:nvPr/>
        </p:nvSpPr>
        <p:spPr>
          <a:xfrm>
            <a:off x="1219200" y="4108450"/>
            <a:ext cx="15611100" cy="56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참고 자료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 u="sng">
                <a:solidFill>
                  <a:schemeClr val="hlink"/>
                </a:solidFill>
                <a:hlinkClick r:id="rId4"/>
              </a:rPr>
              <a:t>생활코딩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사용자 정의 함수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560" name="Google Shape;560;gaca5f4db89_0_77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561" name="Google Shape;561;gaca5f4db89_0_77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562" name="Google Shape;562;gaca5f4db89_0_77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567" name="Google Shape;567;gaca5f4db89_0_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gaca5f4db89_0_97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9" name="Google Shape;569;gaca5f4db89_0_97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사용자 정의 함수</a:t>
            </a:r>
            <a:r>
              <a:rPr lang="en-US" sz="3000">
                <a:solidFill>
                  <a:srgbClr val="6A7780"/>
                </a:solidFill>
              </a:rPr>
              <a:t> 예제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gaca5f4db89_0_97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3차시 - JavaScript를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gaca5f4db89_0_97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JavaScript 함수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gaca5f4db89_0_97"/>
          <p:cNvSpPr txBox="1"/>
          <p:nvPr/>
        </p:nvSpPr>
        <p:spPr>
          <a:xfrm>
            <a:off x="1219200" y="4108450"/>
            <a:ext cx="15611100" cy="56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참고 자료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 u="sng">
                <a:solidFill>
                  <a:schemeClr val="hlink"/>
                </a:solidFill>
                <a:hlinkClick r:id="rId4"/>
              </a:rPr>
              <a:t>생활코딩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사용자 정의 함수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577" name="Google Shape;577;gaca5f4db89_0_1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gaca5f4db89_0_127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79" name="Google Shape;579;gaca5f4db89_0_127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사용자 정의 함수 예제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gaca5f4db89_0_127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3차시 - JavaScript를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gaca5f4db89_0_127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JavaScript 함수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gaca5f4db89_0_127"/>
          <p:cNvSpPr txBox="1"/>
          <p:nvPr/>
        </p:nvSpPr>
        <p:spPr>
          <a:xfrm>
            <a:off x="1219200" y="4108450"/>
            <a:ext cx="15611100" cy="56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참고 자료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 u="sng">
                <a:solidFill>
                  <a:schemeClr val="hlink"/>
                </a:solidFill>
                <a:hlinkClick r:id="rId4"/>
              </a:rPr>
              <a:t>함수-생활코딩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 u="sng">
                <a:solidFill>
                  <a:schemeClr val="hlink"/>
                </a:solidFill>
                <a:hlinkClick r:id="rId5"/>
              </a:rPr>
              <a:t>내장함수-생활코딩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내장 함수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매개변수와 인수, 리턴값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39EA"/>
        </a:solidFill>
      </p:bgPr>
    </p:bg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aca5f4db89_0_136"/>
          <p:cNvSpPr txBox="1"/>
          <p:nvPr/>
        </p:nvSpPr>
        <p:spPr>
          <a:xfrm>
            <a:off x="5492775" y="4683425"/>
            <a:ext cx="134289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sz="6000">
                <a:solidFill>
                  <a:schemeClr val="lt1"/>
                </a:solidFill>
              </a:rPr>
              <a:t>지금까지 배운 내용을 복습해 볼까요?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gaca5f4db89_0_136"/>
          <p:cNvSpPr txBox="1"/>
          <p:nvPr/>
        </p:nvSpPr>
        <p:spPr>
          <a:xfrm>
            <a:off x="3871200" y="5973175"/>
            <a:ext cx="16641600" cy="30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1" lang="en-US" sz="9000">
                <a:solidFill>
                  <a:schemeClr val="lt1"/>
                </a:solidFill>
              </a:rPr>
              <a:t>자기소개 페이지에 기능 한가지 추가해보기</a:t>
            </a:r>
            <a:r>
              <a:rPr b="1" i="0" lang="en-US" sz="9000" u="none" cap="none" strike="noStrike">
                <a:solidFill>
                  <a:schemeClr val="lt1"/>
                </a:solidFill>
              </a:rPr>
              <a:t> 👋</a:t>
            </a:r>
            <a:endParaRPr b="1" i="0" sz="1400" u="none" cap="none" strike="noStrike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133" name="Google Shape;13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우리의 교육은요...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3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교육 소개 및 목표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"/>
          <p:cNvSpPr txBox="1"/>
          <p:nvPr/>
        </p:nvSpPr>
        <p:spPr>
          <a:xfrm>
            <a:off x="1219200" y="4108450"/>
            <a:ext cx="15611100" cy="20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내 손으로 만드는 우리학교 </a:t>
            </a:r>
            <a:r>
              <a:rPr b="1" lang="en-US" sz="4500">
                <a:solidFill>
                  <a:srgbClr val="111518"/>
                </a:solidFill>
              </a:rPr>
              <a:t>위키</a:t>
            </a:r>
            <a:r>
              <a:rPr lang="en-US" sz="4500">
                <a:solidFill>
                  <a:srgbClr val="111518"/>
                </a:solidFill>
              </a:rPr>
              <a:t>!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내가 만드는 우리학교 백과사전!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137" name="Google Shape;137;p3"/>
          <p:cNvSpPr txBox="1"/>
          <p:nvPr/>
        </p:nvSpPr>
        <p:spPr>
          <a:xfrm>
            <a:off x="1219200" y="6497900"/>
            <a:ext cx="12546600" cy="32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-4508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Char char="-"/>
            </a:pPr>
            <a:r>
              <a:rPr lang="en-US" sz="3500">
                <a:solidFill>
                  <a:srgbClr val="111518"/>
                </a:solidFill>
              </a:rPr>
              <a:t>학생들의 학교 생활에 도움을 주는 </a:t>
            </a:r>
            <a:r>
              <a:rPr b="1" lang="en-US" sz="3500">
                <a:solidFill>
                  <a:srgbClr val="111518"/>
                </a:solidFill>
              </a:rPr>
              <a:t>참여형</a:t>
            </a:r>
            <a:r>
              <a:rPr lang="en-US" sz="3500">
                <a:solidFill>
                  <a:srgbClr val="111518"/>
                </a:solidFill>
              </a:rPr>
              <a:t> 사전</a:t>
            </a:r>
            <a:endParaRPr sz="3500">
              <a:solidFill>
                <a:srgbClr val="111518"/>
              </a:solidFill>
            </a:endParaRPr>
          </a:p>
          <a:p>
            <a:pPr indent="-4508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Char char="-"/>
            </a:pPr>
            <a:r>
              <a:rPr lang="en-US" sz="3500">
                <a:solidFill>
                  <a:srgbClr val="111518"/>
                </a:solidFill>
              </a:rPr>
              <a:t>학생이 운영 주체가 되어 학생들 만의 문화 형성</a:t>
            </a:r>
            <a:endParaRPr sz="3500">
              <a:solidFill>
                <a:srgbClr val="111518"/>
              </a:solidFill>
            </a:endParaRPr>
          </a:p>
          <a:p>
            <a:pPr indent="-4508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Char char="-"/>
            </a:pPr>
            <a:r>
              <a:rPr lang="en-US" sz="3500">
                <a:solidFill>
                  <a:srgbClr val="111518"/>
                </a:solidFill>
              </a:rPr>
              <a:t>정보통신 윤리의식 제고</a:t>
            </a:r>
            <a:endParaRPr sz="3500">
              <a:solidFill>
                <a:srgbClr val="111518"/>
              </a:solidFill>
            </a:endParaRPr>
          </a:p>
        </p:txBody>
      </p:sp>
      <p:grpSp>
        <p:nvGrpSpPr>
          <p:cNvPr id="138" name="Google Shape;138;p3"/>
          <p:cNvGrpSpPr/>
          <p:nvPr/>
        </p:nvGrpSpPr>
        <p:grpSpPr>
          <a:xfrm>
            <a:off x="19039572" y="0"/>
            <a:ext cx="4730603" cy="13716002"/>
            <a:chOff x="19039572" y="0"/>
            <a:chExt cx="4730603" cy="13716002"/>
          </a:xfrm>
        </p:grpSpPr>
        <p:cxnSp>
          <p:nvCxnSpPr>
            <p:cNvPr id="139" name="Google Shape;139;p3"/>
            <p:cNvCxnSpPr/>
            <p:nvPr/>
          </p:nvCxnSpPr>
          <p:spPr>
            <a:xfrm flipH="1">
              <a:off x="19039572" y="0"/>
              <a:ext cx="10426" cy="13716002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140" name="Google Shape;140;p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41" name="Google Shape;141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68325" y="3522200"/>
            <a:ext cx="5123350" cy="533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"/>
          <p:cNvSpPr txBox="1"/>
          <p:nvPr/>
        </p:nvSpPr>
        <p:spPr>
          <a:xfrm>
            <a:off x="1219200" y="9601200"/>
            <a:ext cx="17384700" cy="28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1. 웹 프로그래밍과 정보통신 윤리에 대한 이해</a:t>
            </a:r>
            <a:endParaRPr sz="4500">
              <a:solidFill>
                <a:srgbClr val="111518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2. HTML, CSS, Java Script 의 기본적인 특성 및 문법 이해</a:t>
            </a:r>
            <a:endParaRPr sz="4500">
              <a:solidFill>
                <a:srgbClr val="111518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3. 기본적인 위키의 틀을 바탕으로 나만의 위키 사이트 제작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593" name="Google Shape;593;gaca5f4db89_0_1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gaca5f4db89_0_141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5" name="Google Shape;595;gaca5f4db89_0_141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위키 예시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gaca5f4db89_0_141"/>
          <p:cNvSpPr txBox="1"/>
          <p:nvPr/>
        </p:nvSpPr>
        <p:spPr>
          <a:xfrm>
            <a:off x="1219200" y="1066800"/>
            <a:ext cx="733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3차시 - JavaSCript를 알아보아요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gaca5f4db89_0_141"/>
          <p:cNvSpPr txBox="1"/>
          <p:nvPr/>
        </p:nvSpPr>
        <p:spPr>
          <a:xfrm>
            <a:off x="1219200" y="1805325"/>
            <a:ext cx="10536000" cy="23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자기소개 페이지에 기능 추가</a:t>
            </a:r>
            <a:endParaRPr b="1" sz="60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예시</a:t>
            </a:r>
            <a:endParaRPr b="1" sz="6000">
              <a:solidFill>
                <a:srgbClr val="111518"/>
              </a:solidFill>
            </a:endParaRPr>
          </a:p>
        </p:txBody>
      </p:sp>
      <p:sp>
        <p:nvSpPr>
          <p:cNvPr id="598" name="Google Shape;598;gaca5f4db89_0_141"/>
          <p:cNvSpPr txBox="1"/>
          <p:nvPr/>
        </p:nvSpPr>
        <p:spPr>
          <a:xfrm>
            <a:off x="1219200" y="4108450"/>
            <a:ext cx="15611100" cy="56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예시 페이지 제시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tboard Copy 13.jpg" id="603" name="Google Shape;603;gac3f0b4772_2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99557"/>
            <a:ext cx="24384000" cy="14158452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Google Shape;604;gac3f0b4772_2_20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Arial"/>
              <a:buNone/>
            </a:pPr>
            <a:r>
              <a:rPr b="1" lang="en-US" sz="7500">
                <a:solidFill>
                  <a:schemeClr val="lt1"/>
                </a:solidFill>
              </a:rPr>
              <a:t>나만의 학교 위키 만들기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descr="Fill 4.png" id="605" name="Google Shape;605;gac3f0b4772_2_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gac3f0b4772_2_20"/>
          <p:cNvSpPr txBox="1"/>
          <p:nvPr/>
        </p:nvSpPr>
        <p:spPr>
          <a:xfrm>
            <a:off x="1517625" y="3372100"/>
            <a:ext cx="161712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>
                <a:solidFill>
                  <a:srgbClr val="FFFFFF"/>
                </a:solidFill>
              </a:rPr>
              <a:t>4</a:t>
            </a:r>
            <a:r>
              <a:rPr lang="en-US" sz="7500">
                <a:solidFill>
                  <a:srgbClr val="FFFFFF"/>
                </a:solidFill>
              </a:rPr>
              <a:t>차시 - 나만의 위키를 구상해 보아요!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7" name="Google Shape;607;gac3f0b4772_2_20"/>
          <p:cNvCxnSpPr/>
          <p:nvPr/>
        </p:nvCxnSpPr>
        <p:spPr>
          <a:xfrm>
            <a:off x="7195046" y="5444475"/>
            <a:ext cx="10119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608" name="Google Shape;608;gac3f0b4772_2_20"/>
          <p:cNvSpPr txBox="1"/>
          <p:nvPr/>
        </p:nvSpPr>
        <p:spPr>
          <a:xfrm>
            <a:off x="1517625" y="5063475"/>
            <a:ext cx="5677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en-US" sz="3500">
                <a:solidFill>
                  <a:schemeClr val="lt1"/>
                </a:solidFill>
              </a:rPr>
              <a:t>설리번 프로젝트 Web1팀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gac3f0b4772_2_20"/>
          <p:cNvSpPr txBox="1"/>
          <p:nvPr/>
        </p:nvSpPr>
        <p:spPr>
          <a:xfrm>
            <a:off x="8434375" y="5063475"/>
            <a:ext cx="60828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발표 관련 정보 (일시, 자료 등)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614" name="Google Shape;614;gac3f0b4772_2_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gac3f0b4772_2_63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b="1" lang="en-US" sz="7500">
                <a:solidFill>
                  <a:srgbClr val="111518"/>
                </a:solidFill>
              </a:rPr>
              <a:t>목차</a:t>
            </a:r>
            <a:endParaRPr b="1" i="0" sz="1400" u="none" cap="none" strike="noStrike">
              <a:solidFill>
                <a:srgbClr val="111518"/>
              </a:solidFill>
            </a:endParaRPr>
          </a:p>
        </p:txBody>
      </p:sp>
      <p:sp>
        <p:nvSpPr>
          <p:cNvPr id="616" name="Google Shape;616;gac3f0b4772_2_63"/>
          <p:cNvSpPr txBox="1"/>
          <p:nvPr/>
        </p:nvSpPr>
        <p:spPr>
          <a:xfrm>
            <a:off x="1219200" y="4108450"/>
            <a:ext cx="15611100" cy="33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(리뷰) 3차시 과제 발표하기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JS 개념 퀴즈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JS를 이용해 위키 기능 구현하기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621" name="Google Shape;621;gac3f0b4772_3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gac3f0b4772_3_0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3주차 과제 리뷰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gac3f0b4772_3_0"/>
          <p:cNvSpPr txBox="1"/>
          <p:nvPr/>
        </p:nvSpPr>
        <p:spPr>
          <a:xfrm>
            <a:off x="1219200" y="1805325"/>
            <a:ext cx="135393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내가 만들고 싶은 위키에 대해 발표하기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gac3f0b4772_3_0"/>
          <p:cNvSpPr txBox="1"/>
          <p:nvPr/>
        </p:nvSpPr>
        <p:spPr>
          <a:xfrm>
            <a:off x="1219200" y="4108450"/>
            <a:ext cx="15611100" cy="20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만들고 싶은 웹페이지 구성이나 기능에 대해 얘기해보아요😊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발표는 부담갖지 말고 짧게 </a:t>
            </a:r>
            <a:r>
              <a:rPr lang="en-US" sz="4500">
                <a:solidFill>
                  <a:srgbClr val="3366FF"/>
                </a:solidFill>
              </a:rPr>
              <a:t>1~2분 내외</a:t>
            </a:r>
            <a:r>
              <a:rPr lang="en-US" sz="4500">
                <a:solidFill>
                  <a:srgbClr val="111518"/>
                </a:solidFill>
              </a:rPr>
              <a:t>로 해주시면 됩니다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625" name="Google Shape;625;gac3f0b4772_3_0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626" name="Google Shape;626;gac3f0b4772_3_0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627" name="Google Shape;627;gac3f0b4772_3_0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ac3f0b4772_3_11"/>
          <p:cNvSpPr txBox="1"/>
          <p:nvPr/>
        </p:nvSpPr>
        <p:spPr>
          <a:xfrm>
            <a:off x="5995675" y="5254275"/>
            <a:ext cx="123927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sz="6000">
                <a:solidFill>
                  <a:srgbClr val="97A1A9"/>
                </a:solidFill>
              </a:rPr>
              <a:t>기능 구현에 앞서 지난주 복습해보기!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gac3f0b4772_3_11"/>
          <p:cNvSpPr txBox="1"/>
          <p:nvPr/>
        </p:nvSpPr>
        <p:spPr>
          <a:xfrm>
            <a:off x="3871225" y="6544025"/>
            <a:ext cx="16641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/>
              <a:t>JS 개념 퀴즈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ac3f0b4772_3_80"/>
          <p:cNvSpPr txBox="1"/>
          <p:nvPr/>
        </p:nvSpPr>
        <p:spPr>
          <a:xfrm>
            <a:off x="5995675" y="5254275"/>
            <a:ext cx="123927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gac3f0b4772_3_80"/>
          <p:cNvSpPr txBox="1"/>
          <p:nvPr/>
        </p:nvSpPr>
        <p:spPr>
          <a:xfrm>
            <a:off x="3871200" y="5962650"/>
            <a:ext cx="166416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/>
              <a:t>퀴즈 내용 들어갈 예정(5문제 정도)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39EA"/>
        </a:solidFill>
      </p:bgPr>
    </p:bg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ac3f0b4772_3_75"/>
          <p:cNvSpPr txBox="1"/>
          <p:nvPr/>
        </p:nvSpPr>
        <p:spPr>
          <a:xfrm>
            <a:off x="2950575" y="5486400"/>
            <a:ext cx="18482700" cy="19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Arial"/>
              <a:buNone/>
            </a:pPr>
            <a:r>
              <a:rPr b="1" lang="en-US" sz="10000">
                <a:solidFill>
                  <a:srgbClr val="FFFFFF"/>
                </a:solidFill>
              </a:rPr>
              <a:t>JS를 이용한 위키 기능 구현하기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645" name="Google Shape;645;gac3f0b4772_3_75"/>
          <p:cNvSpPr txBox="1"/>
          <p:nvPr/>
        </p:nvSpPr>
        <p:spPr>
          <a:xfrm>
            <a:off x="5027875" y="7739125"/>
            <a:ext cx="14328300" cy="9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BE1FF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CBE1FF"/>
                </a:solidFill>
              </a:rPr>
              <a:t>자 이제 본격적으로 위키 만들기 시작~!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650" name="Google Shape;650;gac3f0b4772_3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gac3f0b4772_3_16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2" name="Google Shape;652;gac3f0b4772_3_16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예시 코드 이미지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gac3f0b4772_3_16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위키 기능 구현하기1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ac3f0b4772_3_16"/>
          <p:cNvSpPr txBox="1"/>
          <p:nvPr/>
        </p:nvSpPr>
        <p:spPr>
          <a:xfrm>
            <a:off x="1219200" y="1805325"/>
            <a:ext cx="72951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추가 기능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gac3f0b4772_3_16"/>
          <p:cNvSpPr txBox="1"/>
          <p:nvPr/>
        </p:nvSpPr>
        <p:spPr>
          <a:xfrm>
            <a:off x="1219200" y="4108450"/>
            <a:ext cx="9238800" cy="4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게시글을 추가하는 기능을 만들어봅시다!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-&gt; 스스로 해보다 막히면 언제든 편하게 선생님들께 질문해주세요✨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656" name="Google Shape;656;gac3f0b4772_3_16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657" name="Google Shape;657;gac3f0b4772_3_16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658" name="Google Shape;658;gac3f0b4772_3_16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663" name="Google Shape;663;gac3f0b4772_3_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664" name="Google Shape;664;gac3f0b4772_3_28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5" name="Google Shape;665;gac3f0b4772_3_28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예시 코드 이미지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gac3f0b4772_3_28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위키 기능 구현하기2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gac3f0b4772_3_28"/>
          <p:cNvSpPr txBox="1"/>
          <p:nvPr/>
        </p:nvSpPr>
        <p:spPr>
          <a:xfrm>
            <a:off x="1219200" y="1805325"/>
            <a:ext cx="72951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삭제</a:t>
            </a:r>
            <a:r>
              <a:rPr b="1" lang="en-US" sz="6000">
                <a:solidFill>
                  <a:srgbClr val="111518"/>
                </a:solidFill>
              </a:rPr>
              <a:t> 기능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gac3f0b4772_3_28"/>
          <p:cNvSpPr txBox="1"/>
          <p:nvPr/>
        </p:nvSpPr>
        <p:spPr>
          <a:xfrm>
            <a:off x="1219200" y="4108450"/>
            <a:ext cx="9238800" cy="4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게시글을 삭제하는 기능을 만들어봅시다!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-&gt; 스스로 해보다 막히면 언제든 편하게 선생님들께 질문해주세요✨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669" name="Google Shape;669;gac3f0b4772_3_28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670" name="Google Shape;670;gac3f0b4772_3_28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671" name="Google Shape;671;gac3f0b4772_3_28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676" name="Google Shape;676;gac3f0b4772_3_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677" name="Google Shape;677;gac3f0b4772_3_40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8" name="Google Shape;678;gac3f0b4772_3_40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예시 코드 이미지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gac3f0b4772_3_40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위키 기능 구현하기3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gac3f0b4772_3_40"/>
          <p:cNvSpPr txBox="1"/>
          <p:nvPr/>
        </p:nvSpPr>
        <p:spPr>
          <a:xfrm>
            <a:off x="1219200" y="1805325"/>
            <a:ext cx="72951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수정</a:t>
            </a:r>
            <a:r>
              <a:rPr b="1" lang="en-US" sz="6000">
                <a:solidFill>
                  <a:srgbClr val="111518"/>
                </a:solidFill>
              </a:rPr>
              <a:t> 기능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gac3f0b4772_3_40"/>
          <p:cNvSpPr txBox="1"/>
          <p:nvPr/>
        </p:nvSpPr>
        <p:spPr>
          <a:xfrm>
            <a:off x="1219200" y="4108450"/>
            <a:ext cx="9238800" cy="4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게시글을 수정하는 기능을 만들어봅시다!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-&gt; 스스로 해보다 막히면 언제든 편하게 선생님들께 질문해주세요✨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682" name="Google Shape;682;gac3f0b4772_3_40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683" name="Google Shape;683;gac3f0b4772_3_40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684" name="Google Shape;684;gac3f0b4772_3_40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147" name="Google Shape;147;ga2608c5b5c_2_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a2608c5b5c_2_23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우리의 교육은요...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ga2608c5b5c_2_23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교육이 끝나면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" name="Google Shape;150;ga2608c5b5c_2_23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151" name="Google Shape;151;ga2608c5b5c_2_23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152" name="Google Shape;152;ga2608c5b5c_2_23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3" name="Google Shape;153;ga2608c5b5c_2_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625" y="3902250"/>
            <a:ext cx="9746799" cy="816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a2608c5b5c_2_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31025" y="3902250"/>
            <a:ext cx="7786824" cy="5461407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ga2608c5b5c_2_23"/>
          <p:cNvSpPr txBox="1"/>
          <p:nvPr/>
        </p:nvSpPr>
        <p:spPr>
          <a:xfrm>
            <a:off x="11031025" y="10517575"/>
            <a:ext cx="6699900" cy="24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내가 만든 우리학교 위키를 완성할 수 있어요</a:t>
            </a:r>
            <a:r>
              <a:rPr lang="en-US" sz="4500">
                <a:solidFill>
                  <a:srgbClr val="111518"/>
                </a:solidFill>
              </a:rPr>
              <a:t>!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689" name="Google Shape;689;gac3f0b4772_3_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gac3f0b4772_3_52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1" name="Google Shape;691;gac3f0b4772_3_52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예시 코드 이미지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gac3f0b4772_3_52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위키 기능 구현하기4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gac3f0b4772_3_52"/>
          <p:cNvSpPr txBox="1"/>
          <p:nvPr/>
        </p:nvSpPr>
        <p:spPr>
          <a:xfrm>
            <a:off x="1219200" y="1805325"/>
            <a:ext cx="72951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+a</a:t>
            </a:r>
            <a:r>
              <a:rPr b="1" lang="en-US" sz="6000">
                <a:solidFill>
                  <a:srgbClr val="111518"/>
                </a:solidFill>
              </a:rPr>
              <a:t> 기능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Google Shape;694;gac3f0b4772_3_52"/>
          <p:cNvSpPr txBox="1"/>
          <p:nvPr/>
        </p:nvSpPr>
        <p:spPr>
          <a:xfrm>
            <a:off x="1219200" y="4108450"/>
            <a:ext cx="9211500" cy="45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가장 많은 학생들이 원했던 oo 기능을 구현해봅시다!</a:t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-&gt; 스스로 해보다 막히면 언제든 편하게 선생님들께 질문해주세요✨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695" name="Google Shape;695;gac3f0b4772_3_52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696" name="Google Shape;696;gac3f0b4772_3_52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697" name="Google Shape;697;gac3f0b4772_3_52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tboard Copy 13.jpg" id="702" name="Google Shape;702;gac3f0b4772_2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99557"/>
            <a:ext cx="24384000" cy="14158452"/>
          </a:xfrm>
          <a:prstGeom prst="rect">
            <a:avLst/>
          </a:prstGeom>
          <a:noFill/>
          <a:ln>
            <a:noFill/>
          </a:ln>
        </p:spPr>
      </p:pic>
      <p:sp>
        <p:nvSpPr>
          <p:cNvPr id="703" name="Google Shape;703;gac3f0b4772_2_30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Arial"/>
              <a:buNone/>
            </a:pPr>
            <a:r>
              <a:rPr b="1" lang="en-US" sz="7500">
                <a:solidFill>
                  <a:schemeClr val="lt1"/>
                </a:solidFill>
              </a:rPr>
              <a:t>나만의 학교 위키 만들기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descr="Fill 4.png" id="704" name="Google Shape;704;gac3f0b4772_2_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705" name="Google Shape;705;gac3f0b4772_2_30"/>
          <p:cNvSpPr txBox="1"/>
          <p:nvPr/>
        </p:nvSpPr>
        <p:spPr>
          <a:xfrm>
            <a:off x="1517625" y="3372100"/>
            <a:ext cx="162984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>
                <a:solidFill>
                  <a:srgbClr val="FFFFFF"/>
                </a:solidFill>
              </a:rPr>
              <a:t>5</a:t>
            </a:r>
            <a:r>
              <a:rPr lang="en-US" sz="7500">
                <a:solidFill>
                  <a:srgbClr val="FFFFFF"/>
                </a:solidFill>
              </a:rPr>
              <a:t>차시 - 나만의 위키를 만들어 보아요!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06" name="Google Shape;706;gac3f0b4772_2_30"/>
          <p:cNvCxnSpPr/>
          <p:nvPr/>
        </p:nvCxnSpPr>
        <p:spPr>
          <a:xfrm>
            <a:off x="7195046" y="5444475"/>
            <a:ext cx="10119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707" name="Google Shape;707;gac3f0b4772_2_30"/>
          <p:cNvSpPr txBox="1"/>
          <p:nvPr/>
        </p:nvSpPr>
        <p:spPr>
          <a:xfrm>
            <a:off x="1517625" y="5063475"/>
            <a:ext cx="5677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en-US" sz="3500">
                <a:solidFill>
                  <a:schemeClr val="lt1"/>
                </a:solidFill>
              </a:rPr>
              <a:t>설리번 프로젝트 Web1팀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gac3f0b4772_2_30"/>
          <p:cNvSpPr txBox="1"/>
          <p:nvPr/>
        </p:nvSpPr>
        <p:spPr>
          <a:xfrm>
            <a:off x="8434375" y="5063475"/>
            <a:ext cx="60828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발표 관련 정보 (일시, 자료 등)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713" name="Google Shape;713;gac3f0b4772_2_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gac3f0b4772_2_69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b="1" lang="en-US" sz="7500">
                <a:solidFill>
                  <a:srgbClr val="111518"/>
                </a:solidFill>
              </a:rPr>
              <a:t>목차</a:t>
            </a:r>
            <a:endParaRPr b="1" i="0" sz="1400" u="none" cap="none" strike="noStrike">
              <a:solidFill>
                <a:srgbClr val="111518"/>
              </a:solidFill>
            </a:endParaRPr>
          </a:p>
        </p:txBody>
      </p:sp>
      <p:sp>
        <p:nvSpPr>
          <p:cNvPr id="715" name="Google Shape;715;gac3f0b4772_2_69"/>
          <p:cNvSpPr txBox="1"/>
          <p:nvPr/>
        </p:nvSpPr>
        <p:spPr>
          <a:xfrm>
            <a:off x="1219200" y="4108450"/>
            <a:ext cx="15611100" cy="33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위키 구현하기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720" name="Google Shape;720;gac3f0b4772_3_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gac3f0b4772_3_6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위키 구현하기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gac3f0b4772_3_64"/>
          <p:cNvSpPr txBox="1"/>
          <p:nvPr/>
        </p:nvSpPr>
        <p:spPr>
          <a:xfrm>
            <a:off x="1219200" y="1805325"/>
            <a:ext cx="135393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우리학교 위키 페이지 만들기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gac3f0b4772_3_64"/>
          <p:cNvSpPr txBox="1"/>
          <p:nvPr/>
        </p:nvSpPr>
        <p:spPr>
          <a:xfrm>
            <a:off x="1219200" y="4108450"/>
            <a:ext cx="156177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4주차에 구현한 기능을 바탕으로 만들어보아요!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2주차</a:t>
            </a:r>
            <a:r>
              <a:rPr lang="en-US" sz="4500">
                <a:solidFill>
                  <a:srgbClr val="111518"/>
                </a:solidFill>
              </a:rPr>
              <a:t>에 배웠던 HTML, CSS를 이용해 예쁜 위키 페이지를 만들어봅시다!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724" name="Google Shape;724;gac3f0b4772_3_64"/>
          <p:cNvSpPr txBox="1"/>
          <p:nvPr/>
        </p:nvSpPr>
        <p:spPr>
          <a:xfrm>
            <a:off x="1219200" y="8326175"/>
            <a:ext cx="156177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111518"/>
                </a:solidFill>
              </a:rPr>
              <a:t>-&gt; 설리번 프로젝트는 스스로 구현하는 것을 목표로 하고 있지만 충분한 시도에도 구현이 어렵다면 언제든지 편하게 선생님들께 질문해주세요😊</a:t>
            </a:r>
            <a:endParaRPr sz="3500">
              <a:solidFill>
                <a:srgbClr val="111518"/>
              </a:solidFill>
            </a:endParaRPr>
          </a:p>
        </p:txBody>
      </p:sp>
      <p:grpSp>
        <p:nvGrpSpPr>
          <p:cNvPr id="725" name="Google Shape;725;gac3f0b4772_3_64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726" name="Google Shape;726;gac3f0b4772_3_64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727" name="Google Shape;727;gac3f0b4772_3_64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tboard Copy 13.jpg" id="732" name="Google Shape;732;gac3f0b4772_2_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99557"/>
            <a:ext cx="24384000" cy="14158452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gac3f0b4772_2_40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Arial"/>
              <a:buNone/>
            </a:pPr>
            <a:r>
              <a:rPr b="1" lang="en-US" sz="7500">
                <a:solidFill>
                  <a:schemeClr val="lt1"/>
                </a:solidFill>
              </a:rPr>
              <a:t>나만의 학교 위키 만들기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descr="Fill 4.png" id="734" name="Google Shape;734;gac3f0b4772_2_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735" name="Google Shape;735;gac3f0b4772_2_40"/>
          <p:cNvSpPr txBox="1"/>
          <p:nvPr/>
        </p:nvSpPr>
        <p:spPr>
          <a:xfrm>
            <a:off x="1517625" y="3372100"/>
            <a:ext cx="153120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>
                <a:solidFill>
                  <a:srgbClr val="FFFFFF"/>
                </a:solidFill>
              </a:rPr>
              <a:t>6</a:t>
            </a:r>
            <a:r>
              <a:rPr lang="en-US" sz="7500">
                <a:solidFill>
                  <a:srgbClr val="FFFFFF"/>
                </a:solidFill>
              </a:rPr>
              <a:t>차시 - 완성한 위키를 배포해요 </a:t>
            </a:r>
            <a:r>
              <a:rPr lang="en-US" sz="7500">
                <a:solidFill>
                  <a:srgbClr val="FFFFFF"/>
                </a:solidFill>
              </a:rPr>
              <a:t>👍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6" name="Google Shape;736;gac3f0b4772_2_40"/>
          <p:cNvCxnSpPr/>
          <p:nvPr/>
        </p:nvCxnSpPr>
        <p:spPr>
          <a:xfrm>
            <a:off x="7195046" y="5444475"/>
            <a:ext cx="1011900" cy="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737" name="Google Shape;737;gac3f0b4772_2_40"/>
          <p:cNvSpPr txBox="1"/>
          <p:nvPr/>
        </p:nvSpPr>
        <p:spPr>
          <a:xfrm>
            <a:off x="1517625" y="5063475"/>
            <a:ext cx="5677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en-US" sz="3500">
                <a:solidFill>
                  <a:schemeClr val="lt1"/>
                </a:solidFill>
              </a:rPr>
              <a:t>설리번 프로젝트 Web1팀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gac3f0b4772_2_40"/>
          <p:cNvSpPr txBox="1"/>
          <p:nvPr/>
        </p:nvSpPr>
        <p:spPr>
          <a:xfrm>
            <a:off x="8434375" y="5063475"/>
            <a:ext cx="60828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발표 관련 정보 (일시, 자료 등)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743" name="Google Shape;743;gac3f0b4772_2_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gac3f0b4772_2_75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b="1" lang="en-US" sz="7500">
                <a:solidFill>
                  <a:srgbClr val="111518"/>
                </a:solidFill>
              </a:rPr>
              <a:t>목차</a:t>
            </a:r>
            <a:endParaRPr b="1" i="0" sz="1400" u="none" cap="none" strike="noStrike">
              <a:solidFill>
                <a:srgbClr val="111518"/>
              </a:solidFill>
            </a:endParaRPr>
          </a:p>
        </p:txBody>
      </p:sp>
      <p:sp>
        <p:nvSpPr>
          <p:cNvPr id="745" name="Google Shape;745;gac3f0b4772_2_75"/>
          <p:cNvSpPr txBox="1"/>
          <p:nvPr/>
        </p:nvSpPr>
        <p:spPr>
          <a:xfrm>
            <a:off x="1219200" y="4108450"/>
            <a:ext cx="15611100" cy="33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위키 완성하기 + 발표하기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Heroku를 이용해 배포하기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나만의 학교 위키만들기를 마무리하며</a:t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750" name="Google Shape;750;gac3f0b4772_3_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751" name="Google Shape;751;gac3f0b4772_3_85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위키 완성하</a:t>
            </a:r>
            <a:r>
              <a:rPr lang="en-US" sz="3500">
                <a:solidFill>
                  <a:srgbClr val="97A1A9"/>
                </a:solidFill>
              </a:rPr>
              <a:t>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gac3f0b4772_3_85"/>
          <p:cNvSpPr txBox="1"/>
          <p:nvPr/>
        </p:nvSpPr>
        <p:spPr>
          <a:xfrm>
            <a:off x="1219200" y="1805325"/>
            <a:ext cx="135393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우리학교 위키 페이지 완성하</a:t>
            </a:r>
            <a:r>
              <a:rPr b="1" lang="en-US" sz="6000">
                <a:solidFill>
                  <a:srgbClr val="111518"/>
                </a:solidFill>
              </a:rPr>
              <a:t>기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gac3f0b4772_3_85"/>
          <p:cNvSpPr txBox="1"/>
          <p:nvPr/>
        </p:nvSpPr>
        <p:spPr>
          <a:xfrm>
            <a:off x="1219200" y="4108450"/>
            <a:ext cx="156177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저번주에 만들었던 위키에서 더 발전시켜보아요!</a:t>
            </a:r>
            <a:endParaRPr sz="4500">
              <a:solidFill>
                <a:srgbClr val="111518"/>
              </a:solidFill>
            </a:endParaRPr>
          </a:p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-"/>
            </a:pPr>
            <a:r>
              <a:rPr lang="en-US" sz="4500">
                <a:solidFill>
                  <a:srgbClr val="111518"/>
                </a:solidFill>
              </a:rPr>
              <a:t>학교 이미지나 정보를 넣어서 완성도 있는 위키를 만들어도 좋습니다</a:t>
            </a:r>
            <a:endParaRPr sz="4500">
              <a:solidFill>
                <a:srgbClr val="111518"/>
              </a:solidFill>
            </a:endParaRPr>
          </a:p>
        </p:txBody>
      </p:sp>
      <p:sp>
        <p:nvSpPr>
          <p:cNvPr id="754" name="Google Shape;754;gac3f0b4772_3_85"/>
          <p:cNvSpPr txBox="1"/>
          <p:nvPr/>
        </p:nvSpPr>
        <p:spPr>
          <a:xfrm>
            <a:off x="1219200" y="8326175"/>
            <a:ext cx="156177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111518"/>
                </a:solidFill>
              </a:rPr>
              <a:t>-&gt; 설리번 프로젝트는 스스로 구현하는 것을 목표로 하고 있지만 충분한 시도에도 구현이 어렵다면 언제든지 편하게 선생님들께 질문해주세요😊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5" name="Google Shape;755;gac3f0b4772_3_85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756" name="Google Shape;756;gac3f0b4772_3_85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757" name="Google Shape;757;gac3f0b4772_3_85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39EA"/>
        </a:solidFill>
      </p:bgPr>
    </p:bg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ac3f0b4772_3_96"/>
          <p:cNvSpPr txBox="1"/>
          <p:nvPr/>
        </p:nvSpPr>
        <p:spPr>
          <a:xfrm>
            <a:off x="2374800" y="5486400"/>
            <a:ext cx="19634400" cy="19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Arial"/>
              <a:buNone/>
            </a:pPr>
            <a:r>
              <a:rPr b="1" lang="en-US" sz="10000">
                <a:solidFill>
                  <a:srgbClr val="FFFFFF"/>
                </a:solidFill>
              </a:rPr>
              <a:t>내가 만든 우리학교 위키 발표하기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763" name="Google Shape;763;gac3f0b4772_3_96"/>
          <p:cNvSpPr txBox="1"/>
          <p:nvPr/>
        </p:nvSpPr>
        <p:spPr>
          <a:xfrm>
            <a:off x="5027850" y="7739125"/>
            <a:ext cx="14328300" cy="15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BE1FF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CBE1FF"/>
                </a:solidFill>
              </a:rPr>
              <a:t>내가 만든 위키를 발표하고 </a:t>
            </a:r>
            <a:endParaRPr sz="4500">
              <a:solidFill>
                <a:srgbClr val="CBE1FF"/>
              </a:solidFill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BE1FF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CBE1FF"/>
                </a:solidFill>
              </a:rPr>
              <a:t>다른 친구들 작품도 구경해보아요👀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768" name="Google Shape;768;gac3f0b4772_3_1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769" name="Google Shape;769;gac3f0b4772_3_101"/>
          <p:cNvSpPr/>
          <p:nvPr/>
        </p:nvSpPr>
        <p:spPr>
          <a:xfrm>
            <a:off x="12948579" y="0"/>
            <a:ext cx="11430000" cy="13716000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0" name="Google Shape;770;gac3f0b4772_3_101"/>
          <p:cNvSpPr txBox="1"/>
          <p:nvPr/>
        </p:nvSpPr>
        <p:spPr>
          <a:xfrm>
            <a:off x="16649148" y="6521450"/>
            <a:ext cx="40287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6A7780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6A7780"/>
                </a:solidFill>
              </a:rPr>
              <a:t>예시 코드 이미지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gac3f0b4772_3_101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위키 배포하기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gac3f0b4772_3_101"/>
          <p:cNvSpPr txBox="1"/>
          <p:nvPr/>
        </p:nvSpPr>
        <p:spPr>
          <a:xfrm>
            <a:off x="1219200" y="1805325"/>
            <a:ext cx="89925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Heroku를 이용한 위키 배포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gac3f0b4772_3_101"/>
          <p:cNvSpPr txBox="1"/>
          <p:nvPr/>
        </p:nvSpPr>
        <p:spPr>
          <a:xfrm>
            <a:off x="1219200" y="4108450"/>
            <a:ext cx="9238800" cy="29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111518"/>
                </a:solidFill>
              </a:rPr>
              <a:t>학교 친구들도 위키를 사용할 수 있도록 웹을 배포해보아요!</a:t>
            </a:r>
            <a:endParaRPr sz="4500">
              <a:solidFill>
                <a:srgbClr val="111518"/>
              </a:solidFill>
            </a:endParaRPr>
          </a:p>
        </p:txBody>
      </p:sp>
      <p:grpSp>
        <p:nvGrpSpPr>
          <p:cNvPr id="774" name="Google Shape;774;gac3f0b4772_3_101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775" name="Google Shape;775;gac3f0b4772_3_101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776" name="Google Shape;776;gac3f0b4772_3_101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ac3f0b4772_3_113"/>
          <p:cNvSpPr txBox="1"/>
          <p:nvPr/>
        </p:nvSpPr>
        <p:spPr>
          <a:xfrm>
            <a:off x="3249750" y="4730675"/>
            <a:ext cx="178845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/>
              <a:t>나만의 학교 위키 만들기를 마무리하며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gac3f0b4772_3_113"/>
          <p:cNvSpPr txBox="1"/>
          <p:nvPr/>
        </p:nvSpPr>
        <p:spPr>
          <a:xfrm>
            <a:off x="5995650" y="7252825"/>
            <a:ext cx="123927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sz="6000">
                <a:solidFill>
                  <a:srgbClr val="97A1A9"/>
                </a:solidFill>
              </a:rPr>
              <a:t>6주 동안 수고하셨습니다~!!😆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160" name="Google Shape;160;ga2608c5b5c_2_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a2608c5b5c_2_37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우리의 교육은요...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a2608c5b5c_2_37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수업의 방향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3" name="Google Shape;163;ga2608c5b5c_2_37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164" name="Google Shape;164;ga2608c5b5c_2_37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165" name="Google Shape;165;ga2608c5b5c_2_37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" name="Google Shape;166;ga2608c5b5c_2_37"/>
          <p:cNvSpPr txBox="1"/>
          <p:nvPr/>
        </p:nvSpPr>
        <p:spPr>
          <a:xfrm>
            <a:off x="1219200" y="4108450"/>
            <a:ext cx="17409600" cy="90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5143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●"/>
            </a:pPr>
            <a:r>
              <a:rPr lang="en-US" sz="4500">
                <a:solidFill>
                  <a:srgbClr val="111518"/>
                </a:solidFill>
              </a:rPr>
              <a:t>교육방식:</a:t>
            </a:r>
            <a:endParaRPr sz="4500">
              <a:solidFill>
                <a:srgbClr val="111518"/>
              </a:solidFill>
            </a:endParaRPr>
          </a:p>
          <a:p>
            <a:pPr indent="-5143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■"/>
            </a:pPr>
            <a:r>
              <a:rPr lang="en-US" sz="4500">
                <a:solidFill>
                  <a:srgbClr val="111518"/>
                </a:solidFill>
              </a:rPr>
              <a:t>코로나 상황 악화로 </a:t>
            </a:r>
            <a:r>
              <a:rPr b="1" lang="en-US" sz="4500">
                <a:solidFill>
                  <a:srgbClr val="111518"/>
                </a:solidFill>
              </a:rPr>
              <a:t>온라인 수업</a:t>
            </a:r>
            <a:r>
              <a:rPr lang="en-US" sz="4500">
                <a:solidFill>
                  <a:srgbClr val="111518"/>
                </a:solidFill>
              </a:rPr>
              <a:t>(총 6차시)으로 진행</a:t>
            </a:r>
            <a:endParaRPr sz="4500">
              <a:solidFill>
                <a:srgbClr val="111518"/>
              </a:solidFill>
            </a:endParaRPr>
          </a:p>
          <a:p>
            <a:pPr indent="0" lvl="0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(기간: 0000년 00월 00일 ~ 00월 00일 매주 0요일 강의 업로드)</a:t>
            </a:r>
            <a:endParaRPr sz="4500">
              <a:solidFill>
                <a:srgbClr val="111518"/>
              </a:solidFill>
            </a:endParaRPr>
          </a:p>
          <a:p>
            <a:pPr indent="-514350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■"/>
            </a:pPr>
            <a:r>
              <a:rPr lang="en-US" sz="4500">
                <a:solidFill>
                  <a:srgbClr val="111518"/>
                </a:solidFill>
              </a:rPr>
              <a:t>강의는 </a:t>
            </a:r>
            <a:r>
              <a:rPr b="1" lang="en-US" sz="4500">
                <a:solidFill>
                  <a:srgbClr val="111518"/>
                </a:solidFill>
              </a:rPr>
              <a:t>실시간 화상 강의 + 녹화 강의 혼합</a:t>
            </a:r>
            <a:endParaRPr b="1" sz="4500">
              <a:solidFill>
                <a:srgbClr val="111518"/>
              </a:solidFill>
            </a:endParaRPr>
          </a:p>
          <a:p>
            <a:pPr indent="-514350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■"/>
            </a:pPr>
            <a:r>
              <a:rPr lang="en-US" sz="4500">
                <a:solidFill>
                  <a:srgbClr val="111518"/>
                </a:solidFill>
              </a:rPr>
              <a:t>실시간 화상 과제실습 및 질의응답 프로그램 및 채팅방 운영 </a:t>
            </a:r>
            <a:endParaRPr sz="4500">
              <a:solidFill>
                <a:srgbClr val="111518"/>
              </a:solidFill>
            </a:endParaRPr>
          </a:p>
          <a:p>
            <a:pPr indent="-5143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Char char="■"/>
            </a:pPr>
            <a:r>
              <a:rPr b="1" lang="en-US" sz="4500">
                <a:solidFill>
                  <a:srgbClr val="111518"/>
                </a:solidFill>
              </a:rPr>
              <a:t>노션(Notion)</a:t>
            </a:r>
            <a:r>
              <a:rPr lang="en-US" sz="4500">
                <a:solidFill>
                  <a:srgbClr val="111518"/>
                </a:solidFill>
              </a:rPr>
              <a:t> 페이지를 통해 교육 운영</a:t>
            </a:r>
            <a:endParaRPr sz="4500">
              <a:solidFill>
                <a:srgbClr val="111518"/>
              </a:solidFill>
            </a:endParaRPr>
          </a:p>
          <a:p>
            <a:pPr indent="0" lvl="0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111518"/>
                </a:solidFill>
              </a:rPr>
              <a:t>(공지사항, 온라인 강의 영상, 강의 자료, 질의응답 등)</a:t>
            </a:r>
            <a:endParaRPr sz="4500">
              <a:solidFill>
                <a:srgbClr val="111518"/>
              </a:solidFill>
            </a:endParaRPr>
          </a:p>
          <a:p>
            <a:pPr indent="0" lvl="0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111518"/>
              </a:solidFill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tboard Copy 13.jpg" id="787" name="Google Shape;787;gac3f0b4772_3_1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99557"/>
            <a:ext cx="24384000" cy="141584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l 4.png" id="788" name="Google Shape;788;gac3f0b4772_3_1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789" name="Google Shape;789;gac3f0b4772_3_118"/>
          <p:cNvSpPr txBox="1"/>
          <p:nvPr/>
        </p:nvSpPr>
        <p:spPr>
          <a:xfrm>
            <a:off x="1517625" y="1934725"/>
            <a:ext cx="66636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b="0" i="0" lang="en-US" sz="7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감사합니다 👍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gac3f0b4772_3_118"/>
          <p:cNvSpPr txBox="1"/>
          <p:nvPr/>
        </p:nvSpPr>
        <p:spPr>
          <a:xfrm>
            <a:off x="1517625" y="3730075"/>
            <a:ext cx="10591800" cy="16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b="0" i="0" lang="en-US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개인 관련 정보 (이메일, 페이스북 등)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b="0" i="0" lang="en-US" sz="35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contact@sullivanproject.io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171" name="Google Shape;171;ga2608c5b5c_2_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a2608c5b5c_2_50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우리의 교육은요...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a2608c5b5c_2_50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커리큘럼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ga2608c5b5c_2_50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175" name="Google Shape;175;ga2608c5b5c_2_50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176" name="Google Shape;176;ga2608c5b5c_2_50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" name="Google Shape;177;ga2608c5b5c_2_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0050" y="2538025"/>
            <a:ext cx="13064850" cy="1012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l 4.png" id="182" name="Google Shape;182;ga2608c5b5c_2_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ga2608c5b5c_2_65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97A1A9"/>
                </a:solidFill>
              </a:rPr>
              <a:t>우리의 교육은요...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a2608c5b5c_2_65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111518"/>
                </a:solidFill>
              </a:rPr>
              <a:t>커리큘럼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5" name="Google Shape;185;ga2608c5b5c_2_65"/>
          <p:cNvGrpSpPr/>
          <p:nvPr/>
        </p:nvGrpSpPr>
        <p:grpSpPr>
          <a:xfrm>
            <a:off x="19039498" y="0"/>
            <a:ext cx="4730677" cy="13716000"/>
            <a:chOff x="19039498" y="0"/>
            <a:chExt cx="4730677" cy="13716000"/>
          </a:xfrm>
        </p:grpSpPr>
        <p:cxnSp>
          <p:nvCxnSpPr>
            <p:cNvPr id="186" name="Google Shape;186;ga2608c5b5c_2_65"/>
            <p:cNvCxnSpPr/>
            <p:nvPr/>
          </p:nvCxnSpPr>
          <p:spPr>
            <a:xfrm flipH="1">
              <a:off x="19039498" y="0"/>
              <a:ext cx="10500" cy="13716000"/>
            </a:xfrm>
            <a:prstGeom prst="straightConnector1">
              <a:avLst/>
            </a:prstGeom>
            <a:noFill/>
            <a:ln cap="flat" cmpd="sng" w="25400">
              <a:solidFill>
                <a:srgbClr val="FE4E71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sp>
          <p:nvSpPr>
            <p:cNvPr id="187" name="Google Shape;187;ga2608c5b5c_2_65"/>
            <p:cNvSpPr txBox="1"/>
            <p:nvPr/>
          </p:nvSpPr>
          <p:spPr>
            <a:xfrm>
              <a:off x="194294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내용이 여기를 넘지 않도록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b="0" i="0" lang="en-US" sz="3000" u="none" cap="none" strike="noStrike">
                  <a:solidFill>
                    <a:srgbClr val="FE4E71"/>
                  </a:solidFill>
                  <a:latin typeface="Arial"/>
                  <a:ea typeface="Arial"/>
                  <a:cs typeface="Arial"/>
                  <a:sym typeface="Arial"/>
                </a:rPr>
                <a:t>주의해주세요!</a:t>
              </a:r>
              <a:endParaRPr b="0" i="0" sz="3000" u="none" cap="none" strike="noStrike">
                <a:solidFill>
                  <a:srgbClr val="FE4E7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8" name="Google Shape;188;ga2608c5b5c_2_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7875" y="2414925"/>
            <a:ext cx="13381304" cy="1012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